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6" r:id="rId2"/>
    <p:sldId id="281" r:id="rId3"/>
    <p:sldId id="260" r:id="rId4"/>
    <p:sldId id="307" r:id="rId5"/>
    <p:sldId id="258" r:id="rId6"/>
    <p:sldId id="283" r:id="rId7"/>
    <p:sldId id="261" r:id="rId8"/>
    <p:sldId id="289" r:id="rId9"/>
    <p:sldId id="308" r:id="rId10"/>
    <p:sldId id="300" r:id="rId11"/>
    <p:sldId id="293" r:id="rId12"/>
    <p:sldId id="272" r:id="rId13"/>
    <p:sldId id="274" r:id="rId14"/>
    <p:sldId id="275" r:id="rId15"/>
    <p:sldId id="286" r:id="rId16"/>
    <p:sldId id="299" r:id="rId17"/>
    <p:sldId id="296" r:id="rId18"/>
    <p:sldId id="297" r:id="rId19"/>
    <p:sldId id="290" r:id="rId20"/>
    <p:sldId id="291" r:id="rId21"/>
    <p:sldId id="298" r:id="rId22"/>
    <p:sldId id="305" r:id="rId23"/>
    <p:sldId id="309" r:id="rId24"/>
    <p:sldId id="310" r:id="rId25"/>
    <p:sldId id="311" r:id="rId26"/>
    <p:sldId id="313" r:id="rId27"/>
    <p:sldId id="314" r:id="rId28"/>
    <p:sldId id="312" r:id="rId29"/>
    <p:sldId id="276" r:id="rId30"/>
    <p:sldId id="31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2" d="100"/>
        <a:sy n="82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F810C-7058-48A9-A6A7-BD35952B77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0ED00C-C859-4B75-9C63-D69E970AC5ED}">
      <dgm:prSet/>
      <dgm:spPr/>
      <dgm:t>
        <a:bodyPr/>
        <a:lstStyle/>
        <a:p>
          <a:pPr rtl="0"/>
          <a:r>
            <a:rPr lang="en-US" b="1" smtClean="0"/>
            <a:t>Is the concept of risk mitigation permissible in Islam?</a:t>
          </a:r>
          <a:endParaRPr lang="en-US"/>
        </a:p>
      </dgm:t>
    </dgm:pt>
    <dgm:pt modelId="{611A7DA7-8B26-408B-9C14-89C68EFF10AA}" type="parTrans" cxnId="{D49BB5E7-1FA8-481D-997C-E99918B31864}">
      <dgm:prSet/>
      <dgm:spPr/>
      <dgm:t>
        <a:bodyPr/>
        <a:lstStyle/>
        <a:p>
          <a:endParaRPr lang="en-US"/>
        </a:p>
      </dgm:t>
    </dgm:pt>
    <dgm:pt modelId="{CC3B2CD0-CA35-487E-8D44-5A8C7B9CC327}" type="sibTrans" cxnId="{D49BB5E7-1FA8-481D-997C-E99918B31864}">
      <dgm:prSet/>
      <dgm:spPr/>
      <dgm:t>
        <a:bodyPr/>
        <a:lstStyle/>
        <a:p>
          <a:endParaRPr lang="en-US"/>
        </a:p>
      </dgm:t>
    </dgm:pt>
    <dgm:pt modelId="{22D65751-34E1-4C3C-9531-26934215F1AB}">
      <dgm:prSet/>
      <dgm:spPr/>
      <dgm:t>
        <a:bodyPr/>
        <a:lstStyle/>
        <a:p>
          <a:pPr rtl="0"/>
          <a:r>
            <a:rPr lang="en-US" smtClean="0"/>
            <a:t>This very concept is not only lawful/permissible in Islam but is in fact encouraged</a:t>
          </a:r>
          <a:endParaRPr lang="en-US"/>
        </a:p>
      </dgm:t>
    </dgm:pt>
    <dgm:pt modelId="{01BDDBC5-E462-4801-82F7-1019427F2220}" type="parTrans" cxnId="{90F37D49-0AF0-4EA4-A7F0-F96EFB11B327}">
      <dgm:prSet/>
      <dgm:spPr/>
      <dgm:t>
        <a:bodyPr/>
        <a:lstStyle/>
        <a:p>
          <a:endParaRPr lang="en-US"/>
        </a:p>
      </dgm:t>
    </dgm:pt>
    <dgm:pt modelId="{ECE009A8-93C1-4383-B5AE-042188625D01}" type="sibTrans" cxnId="{90F37D49-0AF0-4EA4-A7F0-F96EFB11B327}">
      <dgm:prSet/>
      <dgm:spPr/>
      <dgm:t>
        <a:bodyPr/>
        <a:lstStyle/>
        <a:p>
          <a:endParaRPr lang="en-US"/>
        </a:p>
      </dgm:t>
    </dgm:pt>
    <dgm:pt modelId="{6C60F781-CA4B-4914-86F2-D9AC96B249F3}">
      <dgm:prSet/>
      <dgm:spPr/>
      <dgm:t>
        <a:bodyPr/>
        <a:lstStyle/>
        <a:p>
          <a:pPr rtl="0"/>
          <a:r>
            <a:rPr lang="en-US" b="1" smtClean="0"/>
            <a:t>What are the available risk mitigation tools?</a:t>
          </a:r>
          <a:endParaRPr lang="en-US"/>
        </a:p>
      </dgm:t>
    </dgm:pt>
    <dgm:pt modelId="{EF953672-B417-4E54-B0BB-2AF62BA81E30}" type="parTrans" cxnId="{93DAC4F3-E2B7-44D5-AD3B-BAE62B982148}">
      <dgm:prSet/>
      <dgm:spPr/>
      <dgm:t>
        <a:bodyPr/>
        <a:lstStyle/>
        <a:p>
          <a:endParaRPr lang="en-US"/>
        </a:p>
      </dgm:t>
    </dgm:pt>
    <dgm:pt modelId="{7B9B6E6B-7E6E-4721-AC02-2D707B215A9B}" type="sibTrans" cxnId="{93DAC4F3-E2B7-44D5-AD3B-BAE62B982148}">
      <dgm:prSet/>
      <dgm:spPr/>
      <dgm:t>
        <a:bodyPr/>
        <a:lstStyle/>
        <a:p>
          <a:endParaRPr lang="en-US"/>
        </a:p>
      </dgm:t>
    </dgm:pt>
    <dgm:pt modelId="{FC5CAAE9-D8CA-45A9-93E9-0324DBF4A0C3}">
      <dgm:prSet/>
      <dgm:spPr/>
      <dgm:t>
        <a:bodyPr/>
        <a:lstStyle/>
        <a:p>
          <a:pPr rtl="0"/>
          <a:endParaRPr lang="en-US" b="1" dirty="0"/>
        </a:p>
      </dgm:t>
    </dgm:pt>
    <dgm:pt modelId="{FE31D47B-3478-4D0C-A470-938B89C4E3AA}" type="parTrans" cxnId="{68BE014A-C8EF-4757-BDE5-B128C2CEEF6F}">
      <dgm:prSet/>
      <dgm:spPr/>
      <dgm:t>
        <a:bodyPr/>
        <a:lstStyle/>
        <a:p>
          <a:endParaRPr lang="en-US"/>
        </a:p>
      </dgm:t>
    </dgm:pt>
    <dgm:pt modelId="{F20544AA-7F39-422B-8CBA-A87E8A747EA2}" type="sibTrans" cxnId="{68BE014A-C8EF-4757-BDE5-B128C2CEEF6F}">
      <dgm:prSet/>
      <dgm:spPr/>
      <dgm:t>
        <a:bodyPr/>
        <a:lstStyle/>
        <a:p>
          <a:endParaRPr lang="en-US"/>
        </a:p>
      </dgm:t>
    </dgm:pt>
    <dgm:pt modelId="{4520CDEE-6E64-4890-A561-0322FB4F44BD}" type="pres">
      <dgm:prSet presAssocID="{989F810C-7058-48A9-A6A7-BD35952B77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AE5F93-6194-4202-9FCC-497DC48114A3}" type="pres">
      <dgm:prSet presAssocID="{9A0ED00C-C859-4B75-9C63-D69E970AC5E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F59AE2-153A-4F61-B5D3-8565B13299CA}" type="pres">
      <dgm:prSet presAssocID="{9A0ED00C-C859-4B75-9C63-D69E970AC5E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6CECB-6163-4685-A755-DA8AB092A5B4}" type="pres">
      <dgm:prSet presAssocID="{6C60F781-CA4B-4914-86F2-D9AC96B249F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FAF2EC-FC51-4AB3-B89C-9736CCD4CEB8}" type="pres">
      <dgm:prSet presAssocID="{6C60F781-CA4B-4914-86F2-D9AC96B249F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DAC4F3-E2B7-44D5-AD3B-BAE62B982148}" srcId="{989F810C-7058-48A9-A6A7-BD35952B7755}" destId="{6C60F781-CA4B-4914-86F2-D9AC96B249F3}" srcOrd="1" destOrd="0" parTransId="{EF953672-B417-4E54-B0BB-2AF62BA81E30}" sibTransId="{7B9B6E6B-7E6E-4721-AC02-2D707B215A9B}"/>
    <dgm:cxn modelId="{280D3883-2F26-4CDA-9AC0-9CE8C066EE32}" type="presOf" srcId="{22D65751-34E1-4C3C-9531-26934215F1AB}" destId="{62F59AE2-153A-4F61-B5D3-8565B13299CA}" srcOrd="0" destOrd="0" presId="urn:microsoft.com/office/officeart/2005/8/layout/vList2"/>
    <dgm:cxn modelId="{D49BB5E7-1FA8-481D-997C-E99918B31864}" srcId="{989F810C-7058-48A9-A6A7-BD35952B7755}" destId="{9A0ED00C-C859-4B75-9C63-D69E970AC5ED}" srcOrd="0" destOrd="0" parTransId="{611A7DA7-8B26-408B-9C14-89C68EFF10AA}" sibTransId="{CC3B2CD0-CA35-487E-8D44-5A8C7B9CC327}"/>
    <dgm:cxn modelId="{3E540405-9D93-4C07-8CF1-C0FD63E4257C}" type="presOf" srcId="{9A0ED00C-C859-4B75-9C63-D69E970AC5ED}" destId="{B6AE5F93-6194-4202-9FCC-497DC48114A3}" srcOrd="0" destOrd="0" presId="urn:microsoft.com/office/officeart/2005/8/layout/vList2"/>
    <dgm:cxn modelId="{08D679AE-ED21-4877-8E42-DEE4E962EBE4}" type="presOf" srcId="{989F810C-7058-48A9-A6A7-BD35952B7755}" destId="{4520CDEE-6E64-4890-A561-0322FB4F44BD}" srcOrd="0" destOrd="0" presId="urn:microsoft.com/office/officeart/2005/8/layout/vList2"/>
    <dgm:cxn modelId="{D7AE93CB-8C70-4381-A15B-20E1BAE24A05}" type="presOf" srcId="{6C60F781-CA4B-4914-86F2-D9AC96B249F3}" destId="{76B6CECB-6163-4685-A755-DA8AB092A5B4}" srcOrd="0" destOrd="0" presId="urn:microsoft.com/office/officeart/2005/8/layout/vList2"/>
    <dgm:cxn modelId="{90F37D49-0AF0-4EA4-A7F0-F96EFB11B327}" srcId="{9A0ED00C-C859-4B75-9C63-D69E970AC5ED}" destId="{22D65751-34E1-4C3C-9531-26934215F1AB}" srcOrd="0" destOrd="0" parTransId="{01BDDBC5-E462-4801-82F7-1019427F2220}" sibTransId="{ECE009A8-93C1-4383-B5AE-042188625D01}"/>
    <dgm:cxn modelId="{68BE014A-C8EF-4757-BDE5-B128C2CEEF6F}" srcId="{6C60F781-CA4B-4914-86F2-D9AC96B249F3}" destId="{FC5CAAE9-D8CA-45A9-93E9-0324DBF4A0C3}" srcOrd="0" destOrd="0" parTransId="{FE31D47B-3478-4D0C-A470-938B89C4E3AA}" sibTransId="{F20544AA-7F39-422B-8CBA-A87E8A747EA2}"/>
    <dgm:cxn modelId="{CCDE2652-32A8-4293-AA5E-445CF49A8F97}" type="presOf" srcId="{FC5CAAE9-D8CA-45A9-93E9-0324DBF4A0C3}" destId="{1FFAF2EC-FC51-4AB3-B89C-9736CCD4CEB8}" srcOrd="0" destOrd="0" presId="urn:microsoft.com/office/officeart/2005/8/layout/vList2"/>
    <dgm:cxn modelId="{F1973123-95C8-42DA-B579-30D10121A280}" type="presParOf" srcId="{4520CDEE-6E64-4890-A561-0322FB4F44BD}" destId="{B6AE5F93-6194-4202-9FCC-497DC48114A3}" srcOrd="0" destOrd="0" presId="urn:microsoft.com/office/officeart/2005/8/layout/vList2"/>
    <dgm:cxn modelId="{0853584F-607A-4352-B2B9-C11454DE3D74}" type="presParOf" srcId="{4520CDEE-6E64-4890-A561-0322FB4F44BD}" destId="{62F59AE2-153A-4F61-B5D3-8565B13299CA}" srcOrd="1" destOrd="0" presId="urn:microsoft.com/office/officeart/2005/8/layout/vList2"/>
    <dgm:cxn modelId="{472E9DAF-F4F5-4F36-9115-927FD1E02A05}" type="presParOf" srcId="{4520CDEE-6E64-4890-A561-0322FB4F44BD}" destId="{76B6CECB-6163-4685-A755-DA8AB092A5B4}" srcOrd="2" destOrd="0" presId="urn:microsoft.com/office/officeart/2005/8/layout/vList2"/>
    <dgm:cxn modelId="{5008E061-7460-40D9-BC1E-122B8E8B298F}" type="presParOf" srcId="{4520CDEE-6E64-4890-A561-0322FB4F44BD}" destId="{1FFAF2EC-FC51-4AB3-B89C-9736CCD4CEB8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616808-C0C4-4194-BFB5-B62178E2C09D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812587-D9B0-4F28-A31A-480BC548AEB5}">
      <dgm:prSet/>
      <dgm:spPr/>
      <dgm:t>
        <a:bodyPr/>
        <a:lstStyle/>
        <a:p>
          <a:pPr rtl="0"/>
          <a:r>
            <a:rPr lang="en-US" b="1" dirty="0" smtClean="0"/>
            <a:t>Avoid using Risk Mitigation Tools</a:t>
          </a:r>
          <a:endParaRPr lang="en-US" dirty="0"/>
        </a:p>
      </dgm:t>
    </dgm:pt>
    <dgm:pt modelId="{0AB9EC54-851A-41C0-A905-3ED70901A672}" type="parTrans" cxnId="{BCF7921E-DBC7-49F1-8DB8-98D4639263E6}">
      <dgm:prSet/>
      <dgm:spPr/>
      <dgm:t>
        <a:bodyPr/>
        <a:lstStyle/>
        <a:p>
          <a:endParaRPr lang="en-US"/>
        </a:p>
      </dgm:t>
    </dgm:pt>
    <dgm:pt modelId="{0210BBA5-C745-4511-A81B-8481882A1686}" type="sibTrans" cxnId="{BCF7921E-DBC7-49F1-8DB8-98D4639263E6}">
      <dgm:prSet/>
      <dgm:spPr/>
      <dgm:t>
        <a:bodyPr/>
        <a:lstStyle/>
        <a:p>
          <a:endParaRPr lang="en-US"/>
        </a:p>
      </dgm:t>
    </dgm:pt>
    <dgm:pt modelId="{9A1B4F1E-50C7-4B24-B246-0AE2297C743B}">
      <dgm:prSet custT="1"/>
      <dgm:spPr/>
      <dgm:t>
        <a:bodyPr/>
        <a:lstStyle/>
        <a:p>
          <a:pPr algn="just" rtl="0"/>
          <a:r>
            <a:rPr lang="en-US" sz="1600" dirty="0" smtClean="0"/>
            <a:t>A concept misunderstood as against </a:t>
          </a:r>
          <a:r>
            <a:rPr lang="en-US" sz="1600" dirty="0" err="1" smtClean="0"/>
            <a:t>Tawakul</a:t>
          </a:r>
          <a:r>
            <a:rPr lang="en-US" sz="1600" dirty="0" smtClean="0"/>
            <a:t>.. </a:t>
          </a:r>
          <a:endParaRPr lang="en-US" sz="1600" dirty="0"/>
        </a:p>
      </dgm:t>
    </dgm:pt>
    <dgm:pt modelId="{133BC3BF-DAA5-4226-950A-680EF4E4CAD1}" type="parTrans" cxnId="{F3E643E1-213B-4D81-913C-23BBA01E7ED3}">
      <dgm:prSet/>
      <dgm:spPr/>
      <dgm:t>
        <a:bodyPr/>
        <a:lstStyle/>
        <a:p>
          <a:endParaRPr lang="en-US"/>
        </a:p>
      </dgm:t>
    </dgm:pt>
    <dgm:pt modelId="{10D59C59-28D6-404A-8FDB-8E061FC30F71}" type="sibTrans" cxnId="{F3E643E1-213B-4D81-913C-23BBA01E7ED3}">
      <dgm:prSet/>
      <dgm:spPr/>
      <dgm:t>
        <a:bodyPr/>
        <a:lstStyle/>
        <a:p>
          <a:endParaRPr lang="en-US"/>
        </a:p>
      </dgm:t>
    </dgm:pt>
    <dgm:pt modelId="{BDAE7185-EAE1-455A-92CF-38EF4CF2F645}">
      <dgm:prSet/>
      <dgm:spPr/>
      <dgm:t>
        <a:bodyPr/>
        <a:lstStyle/>
        <a:p>
          <a:pPr rtl="0"/>
          <a:r>
            <a:rPr lang="en-US" b="1" dirty="0" smtClean="0"/>
            <a:t>Self-Insurance or setting aside contingency money for the rainy day</a:t>
          </a:r>
          <a:endParaRPr lang="en-US" dirty="0"/>
        </a:p>
      </dgm:t>
    </dgm:pt>
    <dgm:pt modelId="{626F1FB9-6C84-4D7F-B84D-B5F17528FABF}" type="parTrans" cxnId="{C106EFD2-D9F0-4892-BEF3-C8F2C7D249DE}">
      <dgm:prSet/>
      <dgm:spPr/>
      <dgm:t>
        <a:bodyPr/>
        <a:lstStyle/>
        <a:p>
          <a:endParaRPr lang="en-US"/>
        </a:p>
      </dgm:t>
    </dgm:pt>
    <dgm:pt modelId="{FF61462B-BDD4-42FC-B56A-D6E994279049}" type="sibTrans" cxnId="{C106EFD2-D9F0-4892-BEF3-C8F2C7D249DE}">
      <dgm:prSet/>
      <dgm:spPr/>
      <dgm:t>
        <a:bodyPr/>
        <a:lstStyle/>
        <a:p>
          <a:endParaRPr lang="en-US"/>
        </a:p>
      </dgm:t>
    </dgm:pt>
    <dgm:pt modelId="{5A7D75A6-33A2-4C7D-AAB0-21C3FA1333B6}">
      <dgm:prSet/>
      <dgm:spPr/>
      <dgm:t>
        <a:bodyPr/>
        <a:lstStyle/>
        <a:p>
          <a:pPr algn="just" rtl="0"/>
          <a:r>
            <a:rPr lang="en-US" dirty="0" smtClean="0"/>
            <a:t>Funds may not be sufficient to compensate the loss</a:t>
          </a:r>
          <a:endParaRPr lang="en-US" dirty="0"/>
        </a:p>
      </dgm:t>
    </dgm:pt>
    <dgm:pt modelId="{788B3E43-AB2B-4C78-B70F-032D9B764FE1}" type="parTrans" cxnId="{9DEF0F70-53FA-4283-96E1-04C21F48B991}">
      <dgm:prSet/>
      <dgm:spPr/>
      <dgm:t>
        <a:bodyPr/>
        <a:lstStyle/>
        <a:p>
          <a:endParaRPr lang="en-US"/>
        </a:p>
      </dgm:t>
    </dgm:pt>
    <dgm:pt modelId="{8CB75443-4C7D-4FAA-BF65-21ACC7F5C7B7}" type="sibTrans" cxnId="{9DEF0F70-53FA-4283-96E1-04C21F48B991}">
      <dgm:prSet/>
      <dgm:spPr/>
      <dgm:t>
        <a:bodyPr/>
        <a:lstStyle/>
        <a:p>
          <a:endParaRPr lang="en-US"/>
        </a:p>
      </dgm:t>
    </dgm:pt>
    <dgm:pt modelId="{ED3D1E62-0706-40EF-9177-F7BDE421E543}">
      <dgm:prSet/>
      <dgm:spPr/>
      <dgm:t>
        <a:bodyPr/>
        <a:lstStyle/>
        <a:p>
          <a:pPr rtl="0"/>
          <a:r>
            <a:rPr lang="en-US" b="1" smtClean="0"/>
            <a:t>Conventional Insurance</a:t>
          </a:r>
          <a:endParaRPr lang="en-US"/>
        </a:p>
      </dgm:t>
    </dgm:pt>
    <dgm:pt modelId="{430706F8-24A7-4A31-9671-1F161DCB3920}" type="parTrans" cxnId="{28DEAE48-B33B-4581-9F02-246971213C08}">
      <dgm:prSet/>
      <dgm:spPr/>
      <dgm:t>
        <a:bodyPr/>
        <a:lstStyle/>
        <a:p>
          <a:endParaRPr lang="en-US"/>
        </a:p>
      </dgm:t>
    </dgm:pt>
    <dgm:pt modelId="{F8340133-853E-49AA-8A0A-2B9B7FA943C3}" type="sibTrans" cxnId="{28DEAE48-B33B-4581-9F02-246971213C08}">
      <dgm:prSet/>
      <dgm:spPr/>
      <dgm:t>
        <a:bodyPr/>
        <a:lstStyle/>
        <a:p>
          <a:endParaRPr lang="en-US"/>
        </a:p>
      </dgm:t>
    </dgm:pt>
    <dgm:pt modelId="{60817B1D-6848-46CA-B616-399C43CF1EFC}">
      <dgm:prSet/>
      <dgm:spPr/>
      <dgm:t>
        <a:bodyPr/>
        <a:lstStyle/>
        <a:p>
          <a:pPr algn="just" rtl="0"/>
          <a:r>
            <a:rPr lang="en-US" dirty="0" smtClean="0"/>
            <a:t>A commercially viable system but contains the element of </a:t>
          </a:r>
          <a:r>
            <a:rPr lang="en-US" dirty="0" err="1" smtClean="0"/>
            <a:t>Riba</a:t>
          </a:r>
          <a:r>
            <a:rPr lang="en-US" dirty="0" smtClean="0"/>
            <a:t>, </a:t>
          </a:r>
          <a:r>
            <a:rPr lang="en-US" dirty="0" err="1" smtClean="0"/>
            <a:t>Gharar</a:t>
          </a:r>
          <a:r>
            <a:rPr lang="en-US" dirty="0" smtClean="0"/>
            <a:t>, and </a:t>
          </a:r>
          <a:r>
            <a:rPr lang="en-US" dirty="0" err="1" smtClean="0"/>
            <a:t>Qimar</a:t>
          </a:r>
          <a:r>
            <a:rPr lang="en-US" dirty="0" smtClean="0"/>
            <a:t>/</a:t>
          </a:r>
          <a:r>
            <a:rPr lang="en-US" dirty="0" err="1" smtClean="0"/>
            <a:t>Maysir</a:t>
          </a:r>
          <a:endParaRPr lang="en-US" dirty="0"/>
        </a:p>
      </dgm:t>
    </dgm:pt>
    <dgm:pt modelId="{CFFD454F-4DA0-4D99-9A12-8780EF26894F}" type="parTrans" cxnId="{26F4F407-E373-4612-BCDA-A04AB0FC8C89}">
      <dgm:prSet/>
      <dgm:spPr/>
      <dgm:t>
        <a:bodyPr/>
        <a:lstStyle/>
        <a:p>
          <a:endParaRPr lang="en-US"/>
        </a:p>
      </dgm:t>
    </dgm:pt>
    <dgm:pt modelId="{FE42841E-7B7E-42C4-A9BF-272FA6349EA7}" type="sibTrans" cxnId="{26F4F407-E373-4612-BCDA-A04AB0FC8C89}">
      <dgm:prSet/>
      <dgm:spPr/>
      <dgm:t>
        <a:bodyPr/>
        <a:lstStyle/>
        <a:p>
          <a:endParaRPr lang="en-US"/>
        </a:p>
      </dgm:t>
    </dgm:pt>
    <dgm:pt modelId="{79CBCF81-A784-4B71-BC30-35440C29409D}">
      <dgm:prSet/>
      <dgm:spPr/>
      <dgm:t>
        <a:bodyPr/>
        <a:lstStyle/>
        <a:p>
          <a:pPr rtl="0"/>
          <a:r>
            <a:rPr lang="en-US" b="1" smtClean="0"/>
            <a:t>Takaful</a:t>
          </a:r>
          <a:endParaRPr lang="en-US"/>
        </a:p>
      </dgm:t>
    </dgm:pt>
    <dgm:pt modelId="{A48C3109-A6C0-44F0-BCA4-C66367ACF909}" type="parTrans" cxnId="{96F9AE3B-E8A2-440D-8695-11C7D9FFE219}">
      <dgm:prSet/>
      <dgm:spPr/>
      <dgm:t>
        <a:bodyPr/>
        <a:lstStyle/>
        <a:p>
          <a:endParaRPr lang="en-US"/>
        </a:p>
      </dgm:t>
    </dgm:pt>
    <dgm:pt modelId="{975ED588-0DC9-4049-9E8D-0EAC5C247DFC}" type="sibTrans" cxnId="{96F9AE3B-E8A2-440D-8695-11C7D9FFE219}">
      <dgm:prSet/>
      <dgm:spPr/>
      <dgm:t>
        <a:bodyPr/>
        <a:lstStyle/>
        <a:p>
          <a:endParaRPr lang="en-US"/>
        </a:p>
      </dgm:t>
    </dgm:pt>
    <dgm:pt modelId="{310EBC2D-52F9-4D32-8250-42A0D83CEECE}">
      <dgm:prSet/>
      <dgm:spPr/>
      <dgm:t>
        <a:bodyPr/>
        <a:lstStyle/>
        <a:p>
          <a:pPr algn="just" rtl="0"/>
          <a:r>
            <a:rPr lang="en-US" dirty="0" smtClean="0"/>
            <a:t>A commercially viable system which is also </a:t>
          </a:r>
          <a:r>
            <a:rPr lang="en-US" dirty="0" err="1" smtClean="0"/>
            <a:t>Shariah</a:t>
          </a:r>
          <a:r>
            <a:rPr lang="en-US" dirty="0" smtClean="0"/>
            <a:t> Compliant</a:t>
          </a:r>
          <a:endParaRPr lang="en-US" dirty="0"/>
        </a:p>
      </dgm:t>
    </dgm:pt>
    <dgm:pt modelId="{9A93EEC9-F96E-4E89-8DD7-329D6E0003A4}" type="parTrans" cxnId="{98899F3D-63FC-4DBE-88C2-B3A2B4F1D056}">
      <dgm:prSet/>
      <dgm:spPr/>
      <dgm:t>
        <a:bodyPr/>
        <a:lstStyle/>
        <a:p>
          <a:endParaRPr lang="en-US"/>
        </a:p>
      </dgm:t>
    </dgm:pt>
    <dgm:pt modelId="{5A00A994-0BB9-44B0-83F8-975F7C612A3A}" type="sibTrans" cxnId="{98899F3D-63FC-4DBE-88C2-B3A2B4F1D056}">
      <dgm:prSet/>
      <dgm:spPr/>
      <dgm:t>
        <a:bodyPr/>
        <a:lstStyle/>
        <a:p>
          <a:endParaRPr lang="en-US"/>
        </a:p>
      </dgm:t>
    </dgm:pt>
    <dgm:pt modelId="{986AAC53-ED23-4BC8-A11D-6A6D417A325B}" type="pres">
      <dgm:prSet presAssocID="{02616808-C0C4-4194-BFB5-B62178E2C0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6C9249-1A8E-4A5F-B6DF-7AC0641C618A}" type="pres">
      <dgm:prSet presAssocID="{DF812587-D9B0-4F28-A31A-480BC548AEB5}" presName="linNode" presStyleCnt="0"/>
      <dgm:spPr/>
    </dgm:pt>
    <dgm:pt modelId="{DBCBF30E-9FB8-4A16-8EF9-439ACF8317E6}" type="pres">
      <dgm:prSet presAssocID="{DF812587-D9B0-4F28-A31A-480BC548AEB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1AA30E-DC97-40A4-90C7-8B7BCFAB4364}" type="pres">
      <dgm:prSet presAssocID="{DF812587-D9B0-4F28-A31A-480BC548AEB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898F5-3F6F-47FB-9416-5F1E3D79739B}" type="pres">
      <dgm:prSet presAssocID="{0210BBA5-C745-4511-A81B-8481882A1686}" presName="sp" presStyleCnt="0"/>
      <dgm:spPr/>
    </dgm:pt>
    <dgm:pt modelId="{23215CBA-DB24-455E-BE05-5AD7300A0C1C}" type="pres">
      <dgm:prSet presAssocID="{BDAE7185-EAE1-455A-92CF-38EF4CF2F645}" presName="linNode" presStyleCnt="0"/>
      <dgm:spPr/>
    </dgm:pt>
    <dgm:pt modelId="{384E4DDC-07CA-451E-9FE4-7AECDB8B2B93}" type="pres">
      <dgm:prSet presAssocID="{BDAE7185-EAE1-455A-92CF-38EF4CF2F645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C53C24-8974-42E1-97B9-310EA5E7AB03}" type="pres">
      <dgm:prSet presAssocID="{BDAE7185-EAE1-455A-92CF-38EF4CF2F645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34889-6777-48F7-A0A8-D86553A89B2B}" type="pres">
      <dgm:prSet presAssocID="{FF61462B-BDD4-42FC-B56A-D6E994279049}" presName="sp" presStyleCnt="0"/>
      <dgm:spPr/>
    </dgm:pt>
    <dgm:pt modelId="{CCF16F61-DBE3-4183-924B-DB98EF1CA614}" type="pres">
      <dgm:prSet presAssocID="{ED3D1E62-0706-40EF-9177-F7BDE421E543}" presName="linNode" presStyleCnt="0"/>
      <dgm:spPr/>
    </dgm:pt>
    <dgm:pt modelId="{514D8972-944C-4BA8-A8B7-EF3E1283086B}" type="pres">
      <dgm:prSet presAssocID="{ED3D1E62-0706-40EF-9177-F7BDE421E543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49294B-7BA9-455C-8F63-EE7A9311D8F7}" type="pres">
      <dgm:prSet presAssocID="{ED3D1E62-0706-40EF-9177-F7BDE421E543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E1652-DB27-4B6E-9BD2-A274BD2044AD}" type="pres">
      <dgm:prSet presAssocID="{F8340133-853E-49AA-8A0A-2B9B7FA943C3}" presName="sp" presStyleCnt="0"/>
      <dgm:spPr/>
    </dgm:pt>
    <dgm:pt modelId="{B332A56A-836B-4D7D-A978-725198EE5577}" type="pres">
      <dgm:prSet presAssocID="{79CBCF81-A784-4B71-BC30-35440C29409D}" presName="linNode" presStyleCnt="0"/>
      <dgm:spPr/>
    </dgm:pt>
    <dgm:pt modelId="{D78703D0-4225-41BC-BBF4-248B714F824C}" type="pres">
      <dgm:prSet presAssocID="{79CBCF81-A784-4B71-BC30-35440C29409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FB8378-3FC5-4289-8D52-D7C5E0B68CED}" type="pres">
      <dgm:prSet presAssocID="{79CBCF81-A784-4B71-BC30-35440C29409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41B090-958E-4851-A3ED-5A6C1355881B}" type="presOf" srcId="{60817B1D-6848-46CA-B616-399C43CF1EFC}" destId="{D249294B-7BA9-455C-8F63-EE7A9311D8F7}" srcOrd="0" destOrd="0" presId="urn:microsoft.com/office/officeart/2005/8/layout/vList5"/>
    <dgm:cxn modelId="{BCF7921E-DBC7-49F1-8DB8-98D4639263E6}" srcId="{02616808-C0C4-4194-BFB5-B62178E2C09D}" destId="{DF812587-D9B0-4F28-A31A-480BC548AEB5}" srcOrd="0" destOrd="0" parTransId="{0AB9EC54-851A-41C0-A905-3ED70901A672}" sibTransId="{0210BBA5-C745-4511-A81B-8481882A1686}"/>
    <dgm:cxn modelId="{3A92E49D-361A-46D0-9CA9-43A2F8E739DC}" type="presOf" srcId="{DF812587-D9B0-4F28-A31A-480BC548AEB5}" destId="{DBCBF30E-9FB8-4A16-8EF9-439ACF8317E6}" srcOrd="0" destOrd="0" presId="urn:microsoft.com/office/officeart/2005/8/layout/vList5"/>
    <dgm:cxn modelId="{28DEAE48-B33B-4581-9F02-246971213C08}" srcId="{02616808-C0C4-4194-BFB5-B62178E2C09D}" destId="{ED3D1E62-0706-40EF-9177-F7BDE421E543}" srcOrd="2" destOrd="0" parTransId="{430706F8-24A7-4A31-9671-1F161DCB3920}" sibTransId="{F8340133-853E-49AA-8A0A-2B9B7FA943C3}"/>
    <dgm:cxn modelId="{C106EFD2-D9F0-4892-BEF3-C8F2C7D249DE}" srcId="{02616808-C0C4-4194-BFB5-B62178E2C09D}" destId="{BDAE7185-EAE1-455A-92CF-38EF4CF2F645}" srcOrd="1" destOrd="0" parTransId="{626F1FB9-6C84-4D7F-B84D-B5F17528FABF}" sibTransId="{FF61462B-BDD4-42FC-B56A-D6E994279049}"/>
    <dgm:cxn modelId="{D81E531C-2C40-4AAF-A567-D38B488DC2B8}" type="presOf" srcId="{79CBCF81-A784-4B71-BC30-35440C29409D}" destId="{D78703D0-4225-41BC-BBF4-248B714F824C}" srcOrd="0" destOrd="0" presId="urn:microsoft.com/office/officeart/2005/8/layout/vList5"/>
    <dgm:cxn modelId="{94F9FDBD-5535-497F-AAE3-D7E629BD22F4}" type="presOf" srcId="{5A7D75A6-33A2-4C7D-AAB0-21C3FA1333B6}" destId="{37C53C24-8974-42E1-97B9-310EA5E7AB03}" srcOrd="0" destOrd="0" presId="urn:microsoft.com/office/officeart/2005/8/layout/vList5"/>
    <dgm:cxn modelId="{D7D11A3C-F530-4355-B208-D316CBD3AC8B}" type="presOf" srcId="{310EBC2D-52F9-4D32-8250-42A0D83CEECE}" destId="{DEFB8378-3FC5-4289-8D52-D7C5E0B68CED}" srcOrd="0" destOrd="0" presId="urn:microsoft.com/office/officeart/2005/8/layout/vList5"/>
    <dgm:cxn modelId="{B462ED15-8C73-4D8B-8414-7BD51A259FFE}" type="presOf" srcId="{BDAE7185-EAE1-455A-92CF-38EF4CF2F645}" destId="{384E4DDC-07CA-451E-9FE4-7AECDB8B2B93}" srcOrd="0" destOrd="0" presId="urn:microsoft.com/office/officeart/2005/8/layout/vList5"/>
    <dgm:cxn modelId="{9DEF0F70-53FA-4283-96E1-04C21F48B991}" srcId="{BDAE7185-EAE1-455A-92CF-38EF4CF2F645}" destId="{5A7D75A6-33A2-4C7D-AAB0-21C3FA1333B6}" srcOrd="0" destOrd="0" parTransId="{788B3E43-AB2B-4C78-B70F-032D9B764FE1}" sibTransId="{8CB75443-4C7D-4FAA-BF65-21ACC7F5C7B7}"/>
    <dgm:cxn modelId="{26F4F407-E373-4612-BCDA-A04AB0FC8C89}" srcId="{ED3D1E62-0706-40EF-9177-F7BDE421E543}" destId="{60817B1D-6848-46CA-B616-399C43CF1EFC}" srcOrd="0" destOrd="0" parTransId="{CFFD454F-4DA0-4D99-9A12-8780EF26894F}" sibTransId="{FE42841E-7B7E-42C4-A9BF-272FA6349EA7}"/>
    <dgm:cxn modelId="{F3E643E1-213B-4D81-913C-23BBA01E7ED3}" srcId="{DF812587-D9B0-4F28-A31A-480BC548AEB5}" destId="{9A1B4F1E-50C7-4B24-B246-0AE2297C743B}" srcOrd="0" destOrd="0" parTransId="{133BC3BF-DAA5-4226-950A-680EF4E4CAD1}" sibTransId="{10D59C59-28D6-404A-8FDB-8E061FC30F71}"/>
    <dgm:cxn modelId="{C6761D15-95F9-47C9-A3D2-990BA12FD69D}" type="presOf" srcId="{9A1B4F1E-50C7-4B24-B246-0AE2297C743B}" destId="{901AA30E-DC97-40A4-90C7-8B7BCFAB4364}" srcOrd="0" destOrd="0" presId="urn:microsoft.com/office/officeart/2005/8/layout/vList5"/>
    <dgm:cxn modelId="{7A22F843-BA53-4192-AA46-6EC396FE188C}" type="presOf" srcId="{02616808-C0C4-4194-BFB5-B62178E2C09D}" destId="{986AAC53-ED23-4BC8-A11D-6A6D417A325B}" srcOrd="0" destOrd="0" presId="urn:microsoft.com/office/officeart/2005/8/layout/vList5"/>
    <dgm:cxn modelId="{98899F3D-63FC-4DBE-88C2-B3A2B4F1D056}" srcId="{79CBCF81-A784-4B71-BC30-35440C29409D}" destId="{310EBC2D-52F9-4D32-8250-42A0D83CEECE}" srcOrd="0" destOrd="0" parTransId="{9A93EEC9-F96E-4E89-8DD7-329D6E0003A4}" sibTransId="{5A00A994-0BB9-44B0-83F8-975F7C612A3A}"/>
    <dgm:cxn modelId="{96F9AE3B-E8A2-440D-8695-11C7D9FFE219}" srcId="{02616808-C0C4-4194-BFB5-B62178E2C09D}" destId="{79CBCF81-A784-4B71-BC30-35440C29409D}" srcOrd="3" destOrd="0" parTransId="{A48C3109-A6C0-44F0-BCA4-C66367ACF909}" sibTransId="{975ED588-0DC9-4049-9E8D-0EAC5C247DFC}"/>
    <dgm:cxn modelId="{9C8D76B5-1B8B-4A5C-8515-1F7165BE5BE9}" type="presOf" srcId="{ED3D1E62-0706-40EF-9177-F7BDE421E543}" destId="{514D8972-944C-4BA8-A8B7-EF3E1283086B}" srcOrd="0" destOrd="0" presId="urn:microsoft.com/office/officeart/2005/8/layout/vList5"/>
    <dgm:cxn modelId="{B2EC0B1E-6EF5-480B-B204-4AD349B1BA41}" type="presParOf" srcId="{986AAC53-ED23-4BC8-A11D-6A6D417A325B}" destId="{716C9249-1A8E-4A5F-B6DF-7AC0641C618A}" srcOrd="0" destOrd="0" presId="urn:microsoft.com/office/officeart/2005/8/layout/vList5"/>
    <dgm:cxn modelId="{DA8101E7-9CE8-4481-8DE2-3036805F070F}" type="presParOf" srcId="{716C9249-1A8E-4A5F-B6DF-7AC0641C618A}" destId="{DBCBF30E-9FB8-4A16-8EF9-439ACF8317E6}" srcOrd="0" destOrd="0" presId="urn:microsoft.com/office/officeart/2005/8/layout/vList5"/>
    <dgm:cxn modelId="{D1BD93FB-EAA9-4732-9D0B-57A2A672822E}" type="presParOf" srcId="{716C9249-1A8E-4A5F-B6DF-7AC0641C618A}" destId="{901AA30E-DC97-40A4-90C7-8B7BCFAB4364}" srcOrd="1" destOrd="0" presId="urn:microsoft.com/office/officeart/2005/8/layout/vList5"/>
    <dgm:cxn modelId="{224E70AE-6009-41C1-AE65-5661F4308446}" type="presParOf" srcId="{986AAC53-ED23-4BC8-A11D-6A6D417A325B}" destId="{12E898F5-3F6F-47FB-9416-5F1E3D79739B}" srcOrd="1" destOrd="0" presId="urn:microsoft.com/office/officeart/2005/8/layout/vList5"/>
    <dgm:cxn modelId="{BFB5B349-B025-4AC2-9D84-23BFFD3754EE}" type="presParOf" srcId="{986AAC53-ED23-4BC8-A11D-6A6D417A325B}" destId="{23215CBA-DB24-455E-BE05-5AD7300A0C1C}" srcOrd="2" destOrd="0" presId="urn:microsoft.com/office/officeart/2005/8/layout/vList5"/>
    <dgm:cxn modelId="{F82F5ADC-7765-4E2B-B619-CD2F5E183DD5}" type="presParOf" srcId="{23215CBA-DB24-455E-BE05-5AD7300A0C1C}" destId="{384E4DDC-07CA-451E-9FE4-7AECDB8B2B93}" srcOrd="0" destOrd="0" presId="urn:microsoft.com/office/officeart/2005/8/layout/vList5"/>
    <dgm:cxn modelId="{77DF8F81-B842-40D9-AE81-C27CF19933E8}" type="presParOf" srcId="{23215CBA-DB24-455E-BE05-5AD7300A0C1C}" destId="{37C53C24-8974-42E1-97B9-310EA5E7AB03}" srcOrd="1" destOrd="0" presId="urn:microsoft.com/office/officeart/2005/8/layout/vList5"/>
    <dgm:cxn modelId="{CD130D2E-F30E-4DFC-BB0E-551BA5624F32}" type="presParOf" srcId="{986AAC53-ED23-4BC8-A11D-6A6D417A325B}" destId="{79134889-6777-48F7-A0A8-D86553A89B2B}" srcOrd="3" destOrd="0" presId="urn:microsoft.com/office/officeart/2005/8/layout/vList5"/>
    <dgm:cxn modelId="{5F3B67AE-5F03-479E-B6E6-F393D1775083}" type="presParOf" srcId="{986AAC53-ED23-4BC8-A11D-6A6D417A325B}" destId="{CCF16F61-DBE3-4183-924B-DB98EF1CA614}" srcOrd="4" destOrd="0" presId="urn:microsoft.com/office/officeart/2005/8/layout/vList5"/>
    <dgm:cxn modelId="{6D456159-FAC3-460D-80DE-F3C83072B16F}" type="presParOf" srcId="{CCF16F61-DBE3-4183-924B-DB98EF1CA614}" destId="{514D8972-944C-4BA8-A8B7-EF3E1283086B}" srcOrd="0" destOrd="0" presId="urn:microsoft.com/office/officeart/2005/8/layout/vList5"/>
    <dgm:cxn modelId="{F69F2203-5BDD-41B8-B8CE-9A587A6360C5}" type="presParOf" srcId="{CCF16F61-DBE3-4183-924B-DB98EF1CA614}" destId="{D249294B-7BA9-455C-8F63-EE7A9311D8F7}" srcOrd="1" destOrd="0" presId="urn:microsoft.com/office/officeart/2005/8/layout/vList5"/>
    <dgm:cxn modelId="{D16410F8-F443-4087-A07E-ADFE23F52ADE}" type="presParOf" srcId="{986AAC53-ED23-4BC8-A11D-6A6D417A325B}" destId="{51BE1652-DB27-4B6E-9BD2-A274BD2044AD}" srcOrd="5" destOrd="0" presId="urn:microsoft.com/office/officeart/2005/8/layout/vList5"/>
    <dgm:cxn modelId="{A0398020-8EEF-4BEA-AFE8-C9197A5ECFBC}" type="presParOf" srcId="{986AAC53-ED23-4BC8-A11D-6A6D417A325B}" destId="{B332A56A-836B-4D7D-A978-725198EE5577}" srcOrd="6" destOrd="0" presId="urn:microsoft.com/office/officeart/2005/8/layout/vList5"/>
    <dgm:cxn modelId="{6C215DAF-BC22-4DED-8136-99806C30B7BB}" type="presParOf" srcId="{B332A56A-836B-4D7D-A978-725198EE5577}" destId="{D78703D0-4225-41BC-BBF4-248B714F824C}" srcOrd="0" destOrd="0" presId="urn:microsoft.com/office/officeart/2005/8/layout/vList5"/>
    <dgm:cxn modelId="{0E013A89-7D7E-4B6F-82CB-B10369CC29B2}" type="presParOf" srcId="{B332A56A-836B-4D7D-A978-725198EE5577}" destId="{DEFB8378-3FC5-4289-8D52-D7C5E0B68CED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CFCFA-0847-48E6-888F-1378C2CFA6B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7D84E7-862A-4DC5-A568-2D00B42F4CF2}">
      <dgm:prSet custT="1"/>
      <dgm:spPr/>
      <dgm:t>
        <a:bodyPr/>
        <a:lstStyle/>
        <a:p>
          <a:pPr rtl="0"/>
          <a:r>
            <a:rPr lang="en-US" sz="2400" b="1" dirty="0" smtClean="0"/>
            <a:t>Islamic history is replete with examples featuring risk mitigation activities:</a:t>
          </a:r>
          <a:endParaRPr lang="en-US" sz="2400" dirty="0"/>
        </a:p>
      </dgm:t>
    </dgm:pt>
    <dgm:pt modelId="{236AAD52-1C8D-41AB-8595-16C8DD7C05AB}" type="parTrans" cxnId="{5EA5D7E8-8230-46D3-B36A-C0BE5E8C5979}">
      <dgm:prSet/>
      <dgm:spPr/>
      <dgm:t>
        <a:bodyPr/>
        <a:lstStyle/>
        <a:p>
          <a:endParaRPr lang="en-US"/>
        </a:p>
      </dgm:t>
    </dgm:pt>
    <dgm:pt modelId="{E735021B-9644-4DB4-8265-A9F7583D95BF}" type="sibTrans" cxnId="{5EA5D7E8-8230-46D3-B36A-C0BE5E8C5979}">
      <dgm:prSet/>
      <dgm:spPr/>
      <dgm:t>
        <a:bodyPr/>
        <a:lstStyle/>
        <a:p>
          <a:endParaRPr lang="en-US"/>
        </a:p>
      </dgm:t>
    </dgm:pt>
    <dgm:pt modelId="{6F721E7F-18D3-4F1D-A2EE-C482E654DC10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en-US" sz="2000" b="1" dirty="0" smtClean="0"/>
            <a:t>Hadith: </a:t>
          </a:r>
          <a:endParaRPr lang="en-US" sz="2000" dirty="0"/>
        </a:p>
      </dgm:t>
    </dgm:pt>
    <dgm:pt modelId="{41F0C4DA-FA81-443B-BF57-A8EC60E407B0}" type="parTrans" cxnId="{20C8BD46-6D2B-4531-8293-C72EBAFF4142}">
      <dgm:prSet/>
      <dgm:spPr/>
      <dgm:t>
        <a:bodyPr/>
        <a:lstStyle/>
        <a:p>
          <a:endParaRPr lang="en-US"/>
        </a:p>
      </dgm:t>
    </dgm:pt>
    <dgm:pt modelId="{11222822-EB6A-43D9-9C70-03EBB88A304E}" type="sibTrans" cxnId="{20C8BD46-6D2B-4531-8293-C72EBAFF4142}">
      <dgm:prSet/>
      <dgm:spPr/>
      <dgm:t>
        <a:bodyPr/>
        <a:lstStyle/>
        <a:p>
          <a:endParaRPr lang="en-US"/>
        </a:p>
      </dgm:t>
    </dgm:pt>
    <dgm:pt modelId="{23BA76F8-C039-49F1-B57E-3463E594BA25}">
      <dgm:prSet custT="1"/>
      <dgm:spPr/>
      <dgm:t>
        <a:bodyPr/>
        <a:lstStyle/>
        <a:p>
          <a:pPr rtl="0"/>
          <a:r>
            <a:rPr lang="en-US" sz="1600" dirty="0" smtClean="0"/>
            <a:t>“Tie the Camel and then Submit to the Will of Allah”</a:t>
          </a:r>
          <a:endParaRPr lang="en-US" sz="1600" dirty="0"/>
        </a:p>
      </dgm:t>
    </dgm:pt>
    <dgm:pt modelId="{99CC79F3-A694-4D07-9713-D136DBF50E95}" type="parTrans" cxnId="{8827F5D0-0380-4586-8745-F3F17695E76B}">
      <dgm:prSet/>
      <dgm:spPr/>
      <dgm:t>
        <a:bodyPr/>
        <a:lstStyle/>
        <a:p>
          <a:endParaRPr lang="en-US"/>
        </a:p>
      </dgm:t>
    </dgm:pt>
    <dgm:pt modelId="{F16D98FE-23EE-4E86-81E3-92B802885741}" type="sibTrans" cxnId="{8827F5D0-0380-4586-8745-F3F17695E76B}">
      <dgm:prSet/>
      <dgm:spPr/>
      <dgm:t>
        <a:bodyPr/>
        <a:lstStyle/>
        <a:p>
          <a:endParaRPr lang="en-US"/>
        </a:p>
      </dgm:t>
    </dgm:pt>
    <dgm:pt modelId="{01DD4C67-672E-46CB-A22B-1C0C35166D08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en-US" sz="2000" b="1" dirty="0" err="1" smtClean="0"/>
            <a:t>Dhaman</a:t>
          </a:r>
          <a:r>
            <a:rPr lang="en-US" sz="2000" b="1" dirty="0" smtClean="0"/>
            <a:t> </a:t>
          </a:r>
          <a:r>
            <a:rPr lang="en-US" sz="2000" b="1" dirty="0" err="1" smtClean="0"/>
            <a:t>Khatr</a:t>
          </a:r>
          <a:r>
            <a:rPr lang="en-US" sz="2000" b="1" dirty="0" smtClean="0"/>
            <a:t> al-</a:t>
          </a:r>
          <a:r>
            <a:rPr lang="en-US" sz="2000" b="1" dirty="0" err="1" smtClean="0"/>
            <a:t>Tareeq</a:t>
          </a:r>
          <a:r>
            <a:rPr lang="en-US" sz="2000" b="1" dirty="0" smtClean="0"/>
            <a:t>:</a:t>
          </a:r>
          <a:endParaRPr lang="en-US" sz="2000" dirty="0"/>
        </a:p>
      </dgm:t>
    </dgm:pt>
    <dgm:pt modelId="{934C588F-BE6D-467D-8F9A-7554C1BB9F40}" type="parTrans" cxnId="{7D7A92BE-EBE1-428F-8BBD-65D49D6627FC}">
      <dgm:prSet/>
      <dgm:spPr/>
      <dgm:t>
        <a:bodyPr/>
        <a:lstStyle/>
        <a:p>
          <a:endParaRPr lang="en-US"/>
        </a:p>
      </dgm:t>
    </dgm:pt>
    <dgm:pt modelId="{ED0A7FF3-BFCD-45F4-BFC9-9B1C2709CB78}" type="sibTrans" cxnId="{7D7A92BE-EBE1-428F-8BBD-65D49D6627FC}">
      <dgm:prSet/>
      <dgm:spPr/>
      <dgm:t>
        <a:bodyPr/>
        <a:lstStyle/>
        <a:p>
          <a:endParaRPr lang="en-US"/>
        </a:p>
      </dgm:t>
    </dgm:pt>
    <dgm:pt modelId="{122FE2CF-C46B-4690-8E25-C270FD54C3B7}">
      <dgm:prSet/>
      <dgm:spPr/>
      <dgm:t>
        <a:bodyPr/>
        <a:lstStyle/>
        <a:p>
          <a:pPr rtl="0"/>
          <a:r>
            <a:rPr lang="en-US" dirty="0" smtClean="0"/>
            <a:t>A person would undertake another person’s risks without any consideration/fee in return</a:t>
          </a:r>
          <a:endParaRPr lang="en-US" dirty="0"/>
        </a:p>
      </dgm:t>
    </dgm:pt>
    <dgm:pt modelId="{F98FC629-7985-481E-BBD6-15D370FD16F0}" type="parTrans" cxnId="{FCAE8B5E-67C0-4515-B655-BBB4D8061096}">
      <dgm:prSet/>
      <dgm:spPr/>
      <dgm:t>
        <a:bodyPr/>
        <a:lstStyle/>
        <a:p>
          <a:endParaRPr lang="en-US"/>
        </a:p>
      </dgm:t>
    </dgm:pt>
    <dgm:pt modelId="{DC3BD6ED-3821-4EDC-926A-D64895A2B224}" type="sibTrans" cxnId="{FCAE8B5E-67C0-4515-B655-BBB4D8061096}">
      <dgm:prSet/>
      <dgm:spPr/>
      <dgm:t>
        <a:bodyPr/>
        <a:lstStyle/>
        <a:p>
          <a:endParaRPr lang="en-US"/>
        </a:p>
      </dgm:t>
    </dgm:pt>
    <dgm:pt modelId="{363F6018-A2EC-4479-B57D-A59839549EDE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en-US" sz="2000" b="1" dirty="0" err="1" smtClean="0"/>
            <a:t>Dhaman</a:t>
          </a:r>
          <a:r>
            <a:rPr lang="en-US" sz="2000" b="1" dirty="0" smtClean="0"/>
            <a:t> Al-</a:t>
          </a:r>
          <a:r>
            <a:rPr lang="en-US" sz="2000" b="1" dirty="0" err="1" smtClean="0"/>
            <a:t>d’ark</a:t>
          </a:r>
          <a:r>
            <a:rPr lang="en-US" sz="2000" b="1" dirty="0" smtClean="0"/>
            <a:t>:</a:t>
          </a:r>
          <a:endParaRPr lang="en-US" sz="2000" dirty="0"/>
        </a:p>
      </dgm:t>
    </dgm:pt>
    <dgm:pt modelId="{6DC0A9AD-8293-44A4-A4C8-813564A4CD5F}" type="parTrans" cxnId="{B14F3BBB-D1D7-4D8B-910B-699FBC1EF397}">
      <dgm:prSet/>
      <dgm:spPr/>
      <dgm:t>
        <a:bodyPr/>
        <a:lstStyle/>
        <a:p>
          <a:endParaRPr lang="en-US"/>
        </a:p>
      </dgm:t>
    </dgm:pt>
    <dgm:pt modelId="{4F78ADD3-35FC-441E-93A6-0C43B7F9A8D4}" type="sibTrans" cxnId="{B14F3BBB-D1D7-4D8B-910B-699FBC1EF397}">
      <dgm:prSet/>
      <dgm:spPr/>
      <dgm:t>
        <a:bodyPr/>
        <a:lstStyle/>
        <a:p>
          <a:endParaRPr lang="en-US"/>
        </a:p>
      </dgm:t>
    </dgm:pt>
    <dgm:pt modelId="{751B4B4F-AA8F-4BAE-A2A1-19AC9F50069E}">
      <dgm:prSet/>
      <dgm:spPr/>
      <dgm:t>
        <a:bodyPr/>
        <a:lstStyle/>
        <a:p>
          <a:pPr rtl="0"/>
          <a:r>
            <a:rPr lang="en-US" dirty="0" smtClean="0"/>
            <a:t>A person would influence a sale by promising to compensate for the loss if the subject-matter proved faulty</a:t>
          </a:r>
          <a:endParaRPr lang="en-US" dirty="0"/>
        </a:p>
      </dgm:t>
    </dgm:pt>
    <dgm:pt modelId="{6EFB5B5D-5EBD-4B02-9B45-F4CF4EA2EE1C}" type="parTrans" cxnId="{B463A630-E828-4BCB-87E3-55DB205A500F}">
      <dgm:prSet/>
      <dgm:spPr/>
      <dgm:t>
        <a:bodyPr/>
        <a:lstStyle/>
        <a:p>
          <a:endParaRPr lang="en-US"/>
        </a:p>
      </dgm:t>
    </dgm:pt>
    <dgm:pt modelId="{E8E3EFF5-E435-42D0-9044-566DB2A3C6E3}" type="sibTrans" cxnId="{B463A630-E828-4BCB-87E3-55DB205A500F}">
      <dgm:prSet/>
      <dgm:spPr/>
      <dgm:t>
        <a:bodyPr/>
        <a:lstStyle/>
        <a:p>
          <a:endParaRPr lang="en-US"/>
        </a:p>
      </dgm:t>
    </dgm:pt>
    <dgm:pt modelId="{CC2F93D5-FA02-4EC7-B6A3-F6563E8AD026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en-US" sz="2000" b="1" dirty="0" err="1" smtClean="0"/>
            <a:t>Aqila</a:t>
          </a:r>
          <a:r>
            <a:rPr lang="en-US" sz="2000" b="1" dirty="0" smtClean="0"/>
            <a:t>:</a:t>
          </a:r>
          <a:endParaRPr lang="en-US" sz="2000" dirty="0"/>
        </a:p>
      </dgm:t>
    </dgm:pt>
    <dgm:pt modelId="{032A8A58-AE26-4924-AFFE-5AA9A81EFF2A}" type="parTrans" cxnId="{D74F8990-AC82-4F83-9052-69E5827009BE}">
      <dgm:prSet/>
      <dgm:spPr/>
      <dgm:t>
        <a:bodyPr/>
        <a:lstStyle/>
        <a:p>
          <a:endParaRPr lang="en-US"/>
        </a:p>
      </dgm:t>
    </dgm:pt>
    <dgm:pt modelId="{42BF3CCF-7F65-4672-92C4-26FB08A2C2B9}" type="sibTrans" cxnId="{D74F8990-AC82-4F83-9052-69E5827009BE}">
      <dgm:prSet/>
      <dgm:spPr/>
      <dgm:t>
        <a:bodyPr/>
        <a:lstStyle/>
        <a:p>
          <a:endParaRPr lang="en-US"/>
        </a:p>
      </dgm:t>
    </dgm:pt>
    <dgm:pt modelId="{A238DA4B-9811-4CCD-8E0D-CDF486B15EE2}">
      <dgm:prSet/>
      <dgm:spPr/>
      <dgm:t>
        <a:bodyPr/>
        <a:lstStyle/>
        <a:p>
          <a:pPr rtl="0"/>
          <a:r>
            <a:rPr lang="en-US" smtClean="0"/>
            <a:t>A risk sharing mechanism in which community members pooled their share of Diyat (blood money)</a:t>
          </a:r>
          <a:endParaRPr lang="en-US"/>
        </a:p>
      </dgm:t>
    </dgm:pt>
    <dgm:pt modelId="{886E558E-326F-4945-AF48-5A5DE85673DD}" type="parTrans" cxnId="{5474F300-88D3-4E98-8C32-D548238D0319}">
      <dgm:prSet/>
      <dgm:spPr/>
      <dgm:t>
        <a:bodyPr/>
        <a:lstStyle/>
        <a:p>
          <a:endParaRPr lang="en-US"/>
        </a:p>
      </dgm:t>
    </dgm:pt>
    <dgm:pt modelId="{45AAC828-EC11-4768-B090-CA493FFE5795}" type="sibTrans" cxnId="{5474F300-88D3-4E98-8C32-D548238D0319}">
      <dgm:prSet/>
      <dgm:spPr/>
      <dgm:t>
        <a:bodyPr/>
        <a:lstStyle/>
        <a:p>
          <a:endParaRPr lang="en-US"/>
        </a:p>
      </dgm:t>
    </dgm:pt>
    <dgm:pt modelId="{F31A9870-15D8-42A1-A5C7-446BDC73B0EF}" type="pres">
      <dgm:prSet presAssocID="{7C2CFCFA-0847-48E6-888F-1378C2CFA6B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96E9DB4-4F06-4993-BC77-4B9F11761BD3}" type="pres">
      <dgm:prSet presAssocID="{E57D84E7-862A-4DC5-A568-2D00B42F4CF2}" presName="vertOne" presStyleCnt="0"/>
      <dgm:spPr/>
    </dgm:pt>
    <dgm:pt modelId="{95BFF8F1-D7CF-4205-8488-4292E1156F6F}" type="pres">
      <dgm:prSet presAssocID="{E57D84E7-862A-4DC5-A568-2D00B42F4CF2}" presName="txOne" presStyleLbl="node0" presStyleIdx="0" presStyleCnt="1" custScaleY="548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78D2D9-75E7-4223-958A-DDF4AC321DED}" type="pres">
      <dgm:prSet presAssocID="{E57D84E7-862A-4DC5-A568-2D00B42F4CF2}" presName="parTransOne" presStyleCnt="0"/>
      <dgm:spPr/>
    </dgm:pt>
    <dgm:pt modelId="{80F16864-DD77-4C59-942E-671BDD2FC3DF}" type="pres">
      <dgm:prSet presAssocID="{E57D84E7-862A-4DC5-A568-2D00B42F4CF2}" presName="horzOne" presStyleCnt="0"/>
      <dgm:spPr/>
    </dgm:pt>
    <dgm:pt modelId="{CE694841-3AA0-4FA2-9196-87CD53D5E9BC}" type="pres">
      <dgm:prSet presAssocID="{6F721E7F-18D3-4F1D-A2EE-C482E654DC10}" presName="vertTwo" presStyleCnt="0"/>
      <dgm:spPr/>
    </dgm:pt>
    <dgm:pt modelId="{BAFF28ED-88E4-4765-B4AD-E21595F47BAC}" type="pres">
      <dgm:prSet presAssocID="{6F721E7F-18D3-4F1D-A2EE-C482E654DC10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88813D-269F-4782-8535-25A889B9E7D9}" type="pres">
      <dgm:prSet presAssocID="{6F721E7F-18D3-4F1D-A2EE-C482E654DC10}" presName="parTransTwo" presStyleCnt="0"/>
      <dgm:spPr/>
    </dgm:pt>
    <dgm:pt modelId="{50BD2008-326C-4A1D-8E6E-0B6C2DA30A06}" type="pres">
      <dgm:prSet presAssocID="{6F721E7F-18D3-4F1D-A2EE-C482E654DC10}" presName="horzTwo" presStyleCnt="0"/>
      <dgm:spPr/>
    </dgm:pt>
    <dgm:pt modelId="{7EA3F586-F3DB-417E-9729-2C6833A38DA2}" type="pres">
      <dgm:prSet presAssocID="{23BA76F8-C039-49F1-B57E-3463E594BA25}" presName="vertThree" presStyleCnt="0"/>
      <dgm:spPr/>
    </dgm:pt>
    <dgm:pt modelId="{0DE0B2E7-990D-4FE0-A92C-388EF771F69F}" type="pres">
      <dgm:prSet presAssocID="{23BA76F8-C039-49F1-B57E-3463E594BA25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9C6B69-1AE8-4CC3-95EB-CE6B9B40A802}" type="pres">
      <dgm:prSet presAssocID="{23BA76F8-C039-49F1-B57E-3463E594BA25}" presName="horzThree" presStyleCnt="0"/>
      <dgm:spPr/>
    </dgm:pt>
    <dgm:pt modelId="{2386B19E-60A0-444E-BE07-27F013087F19}" type="pres">
      <dgm:prSet presAssocID="{11222822-EB6A-43D9-9C70-03EBB88A304E}" presName="sibSpaceTwo" presStyleCnt="0"/>
      <dgm:spPr/>
    </dgm:pt>
    <dgm:pt modelId="{626C6287-CB7A-4EE8-B259-5012A06AF59F}" type="pres">
      <dgm:prSet presAssocID="{01DD4C67-672E-46CB-A22B-1C0C35166D08}" presName="vertTwo" presStyleCnt="0"/>
      <dgm:spPr/>
    </dgm:pt>
    <dgm:pt modelId="{C4B1A348-85DC-4915-B517-6DD68DDA63F9}" type="pres">
      <dgm:prSet presAssocID="{01DD4C67-672E-46CB-A22B-1C0C35166D08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71ED8E-7F73-47F1-BBA6-165E3A2CDC83}" type="pres">
      <dgm:prSet presAssocID="{01DD4C67-672E-46CB-A22B-1C0C35166D08}" presName="parTransTwo" presStyleCnt="0"/>
      <dgm:spPr/>
    </dgm:pt>
    <dgm:pt modelId="{A21BD4CF-C486-4724-902F-4F8FDD699F76}" type="pres">
      <dgm:prSet presAssocID="{01DD4C67-672E-46CB-A22B-1C0C35166D08}" presName="horzTwo" presStyleCnt="0"/>
      <dgm:spPr/>
    </dgm:pt>
    <dgm:pt modelId="{6FFF24A9-0A9A-4F0F-9427-A6994888A384}" type="pres">
      <dgm:prSet presAssocID="{122FE2CF-C46B-4690-8E25-C270FD54C3B7}" presName="vertThree" presStyleCnt="0"/>
      <dgm:spPr/>
    </dgm:pt>
    <dgm:pt modelId="{F5B48D5E-0F82-4C16-BEB4-67D13BB1B064}" type="pres">
      <dgm:prSet presAssocID="{122FE2CF-C46B-4690-8E25-C270FD54C3B7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44FD44-0318-45AF-9219-B5A50921ABA2}" type="pres">
      <dgm:prSet presAssocID="{122FE2CF-C46B-4690-8E25-C270FD54C3B7}" presName="horzThree" presStyleCnt="0"/>
      <dgm:spPr/>
    </dgm:pt>
    <dgm:pt modelId="{739A56C3-5330-499F-B76C-B26E331BD06B}" type="pres">
      <dgm:prSet presAssocID="{ED0A7FF3-BFCD-45F4-BFC9-9B1C2709CB78}" presName="sibSpaceTwo" presStyleCnt="0"/>
      <dgm:spPr/>
    </dgm:pt>
    <dgm:pt modelId="{5E9825E0-1028-4771-8A1D-1C8601B6BE46}" type="pres">
      <dgm:prSet presAssocID="{363F6018-A2EC-4479-B57D-A59839549EDE}" presName="vertTwo" presStyleCnt="0"/>
      <dgm:spPr/>
    </dgm:pt>
    <dgm:pt modelId="{AB2A6361-9FF0-4BE7-B713-ED08CF5020B2}" type="pres">
      <dgm:prSet presAssocID="{363F6018-A2EC-4479-B57D-A59839549EDE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24D921-445B-4DE0-9E56-7A34E410192D}" type="pres">
      <dgm:prSet presAssocID="{363F6018-A2EC-4479-B57D-A59839549EDE}" presName="parTransTwo" presStyleCnt="0"/>
      <dgm:spPr/>
    </dgm:pt>
    <dgm:pt modelId="{66A56D0C-C483-4609-B995-261072583EF2}" type="pres">
      <dgm:prSet presAssocID="{363F6018-A2EC-4479-B57D-A59839549EDE}" presName="horzTwo" presStyleCnt="0"/>
      <dgm:spPr/>
    </dgm:pt>
    <dgm:pt modelId="{4142B148-A7EA-4C91-8F4D-9769BB59B16A}" type="pres">
      <dgm:prSet presAssocID="{751B4B4F-AA8F-4BAE-A2A1-19AC9F50069E}" presName="vertThree" presStyleCnt="0"/>
      <dgm:spPr/>
    </dgm:pt>
    <dgm:pt modelId="{43BDBE77-B59C-4193-A745-2DF1C20B1982}" type="pres">
      <dgm:prSet presAssocID="{751B4B4F-AA8F-4BAE-A2A1-19AC9F50069E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818C8A-F08D-4D96-8A10-80174855E37F}" type="pres">
      <dgm:prSet presAssocID="{751B4B4F-AA8F-4BAE-A2A1-19AC9F50069E}" presName="horzThree" presStyleCnt="0"/>
      <dgm:spPr/>
    </dgm:pt>
    <dgm:pt modelId="{3F183B05-FE34-4528-8B8D-1B5A0500F3CA}" type="pres">
      <dgm:prSet presAssocID="{4F78ADD3-35FC-441E-93A6-0C43B7F9A8D4}" presName="sibSpaceTwo" presStyleCnt="0"/>
      <dgm:spPr/>
    </dgm:pt>
    <dgm:pt modelId="{A02B018D-0F63-451E-B982-9CF5AE0D9159}" type="pres">
      <dgm:prSet presAssocID="{CC2F93D5-FA02-4EC7-B6A3-F6563E8AD026}" presName="vertTwo" presStyleCnt="0"/>
      <dgm:spPr/>
    </dgm:pt>
    <dgm:pt modelId="{1842FBCC-AC15-47D2-A799-E5AD061AEFAB}" type="pres">
      <dgm:prSet presAssocID="{CC2F93D5-FA02-4EC7-B6A3-F6563E8AD026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26C5F1-1767-4F6F-9F7E-159665526FB8}" type="pres">
      <dgm:prSet presAssocID="{CC2F93D5-FA02-4EC7-B6A3-F6563E8AD026}" presName="parTransTwo" presStyleCnt="0"/>
      <dgm:spPr/>
    </dgm:pt>
    <dgm:pt modelId="{B676EBFA-5625-4848-B550-1CDF8006B9AC}" type="pres">
      <dgm:prSet presAssocID="{CC2F93D5-FA02-4EC7-B6A3-F6563E8AD026}" presName="horzTwo" presStyleCnt="0"/>
      <dgm:spPr/>
    </dgm:pt>
    <dgm:pt modelId="{6141FF38-CDBE-477D-B90A-485F8450C58E}" type="pres">
      <dgm:prSet presAssocID="{A238DA4B-9811-4CCD-8E0D-CDF486B15EE2}" presName="vertThree" presStyleCnt="0"/>
      <dgm:spPr/>
    </dgm:pt>
    <dgm:pt modelId="{6E6886C0-5A5F-489B-85C4-44CE8EAC6603}" type="pres">
      <dgm:prSet presAssocID="{A238DA4B-9811-4CCD-8E0D-CDF486B15EE2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0CB8A-8395-44B1-856B-9D8955B6D852}" type="pres">
      <dgm:prSet presAssocID="{A238DA4B-9811-4CCD-8E0D-CDF486B15EE2}" presName="horzThree" presStyleCnt="0"/>
      <dgm:spPr/>
    </dgm:pt>
  </dgm:ptLst>
  <dgm:cxnLst>
    <dgm:cxn modelId="{36B351EA-89D1-4206-BEB3-FCA21E379183}" type="presOf" srcId="{E57D84E7-862A-4DC5-A568-2D00B42F4CF2}" destId="{95BFF8F1-D7CF-4205-8488-4292E1156F6F}" srcOrd="0" destOrd="0" presId="urn:microsoft.com/office/officeart/2005/8/layout/hierarchy4"/>
    <dgm:cxn modelId="{D74F8990-AC82-4F83-9052-69E5827009BE}" srcId="{E57D84E7-862A-4DC5-A568-2D00B42F4CF2}" destId="{CC2F93D5-FA02-4EC7-B6A3-F6563E8AD026}" srcOrd="3" destOrd="0" parTransId="{032A8A58-AE26-4924-AFFE-5AA9A81EFF2A}" sibTransId="{42BF3CCF-7F65-4672-92C4-26FB08A2C2B9}"/>
    <dgm:cxn modelId="{B463A630-E828-4BCB-87E3-55DB205A500F}" srcId="{363F6018-A2EC-4479-B57D-A59839549EDE}" destId="{751B4B4F-AA8F-4BAE-A2A1-19AC9F50069E}" srcOrd="0" destOrd="0" parTransId="{6EFB5B5D-5EBD-4B02-9B45-F4CF4EA2EE1C}" sibTransId="{E8E3EFF5-E435-42D0-9044-566DB2A3C6E3}"/>
    <dgm:cxn modelId="{398CCEFD-76ED-48DF-8581-8258151BB07D}" type="presOf" srcId="{6F721E7F-18D3-4F1D-A2EE-C482E654DC10}" destId="{BAFF28ED-88E4-4765-B4AD-E21595F47BAC}" srcOrd="0" destOrd="0" presId="urn:microsoft.com/office/officeart/2005/8/layout/hierarchy4"/>
    <dgm:cxn modelId="{1714D915-1241-404C-A5EB-87D4C8960601}" type="presOf" srcId="{CC2F93D5-FA02-4EC7-B6A3-F6563E8AD026}" destId="{1842FBCC-AC15-47D2-A799-E5AD061AEFAB}" srcOrd="0" destOrd="0" presId="urn:microsoft.com/office/officeart/2005/8/layout/hierarchy4"/>
    <dgm:cxn modelId="{20C8BD46-6D2B-4531-8293-C72EBAFF4142}" srcId="{E57D84E7-862A-4DC5-A568-2D00B42F4CF2}" destId="{6F721E7F-18D3-4F1D-A2EE-C482E654DC10}" srcOrd="0" destOrd="0" parTransId="{41F0C4DA-FA81-443B-BF57-A8EC60E407B0}" sibTransId="{11222822-EB6A-43D9-9C70-03EBB88A304E}"/>
    <dgm:cxn modelId="{81B03C05-DCCA-4B3C-AC18-2E6859DAEAE9}" type="presOf" srcId="{A238DA4B-9811-4CCD-8E0D-CDF486B15EE2}" destId="{6E6886C0-5A5F-489B-85C4-44CE8EAC6603}" srcOrd="0" destOrd="0" presId="urn:microsoft.com/office/officeart/2005/8/layout/hierarchy4"/>
    <dgm:cxn modelId="{E8F67155-C730-46A2-8F2B-261288590F39}" type="presOf" srcId="{751B4B4F-AA8F-4BAE-A2A1-19AC9F50069E}" destId="{43BDBE77-B59C-4193-A745-2DF1C20B1982}" srcOrd="0" destOrd="0" presId="urn:microsoft.com/office/officeart/2005/8/layout/hierarchy4"/>
    <dgm:cxn modelId="{5EA5D7E8-8230-46D3-B36A-C0BE5E8C5979}" srcId="{7C2CFCFA-0847-48E6-888F-1378C2CFA6BC}" destId="{E57D84E7-862A-4DC5-A568-2D00B42F4CF2}" srcOrd="0" destOrd="0" parTransId="{236AAD52-1C8D-41AB-8595-16C8DD7C05AB}" sibTransId="{E735021B-9644-4DB4-8265-A9F7583D95BF}"/>
    <dgm:cxn modelId="{4D19D410-9DDD-48D2-95F6-1E844C8A3807}" type="presOf" srcId="{23BA76F8-C039-49F1-B57E-3463E594BA25}" destId="{0DE0B2E7-990D-4FE0-A92C-388EF771F69F}" srcOrd="0" destOrd="0" presId="urn:microsoft.com/office/officeart/2005/8/layout/hierarchy4"/>
    <dgm:cxn modelId="{1AB0655B-CCEF-4969-9443-C5174FEF3FF5}" type="presOf" srcId="{363F6018-A2EC-4479-B57D-A59839549EDE}" destId="{AB2A6361-9FF0-4BE7-B713-ED08CF5020B2}" srcOrd="0" destOrd="0" presId="urn:microsoft.com/office/officeart/2005/8/layout/hierarchy4"/>
    <dgm:cxn modelId="{FD3D1AB4-D23A-481D-BBFB-FF9AD55CB0FC}" type="presOf" srcId="{7C2CFCFA-0847-48E6-888F-1378C2CFA6BC}" destId="{F31A9870-15D8-42A1-A5C7-446BDC73B0EF}" srcOrd="0" destOrd="0" presId="urn:microsoft.com/office/officeart/2005/8/layout/hierarchy4"/>
    <dgm:cxn modelId="{40ACDA62-291A-43E6-B148-BA14631293FB}" type="presOf" srcId="{122FE2CF-C46B-4690-8E25-C270FD54C3B7}" destId="{F5B48D5E-0F82-4C16-BEB4-67D13BB1B064}" srcOrd="0" destOrd="0" presId="urn:microsoft.com/office/officeart/2005/8/layout/hierarchy4"/>
    <dgm:cxn modelId="{5474F300-88D3-4E98-8C32-D548238D0319}" srcId="{CC2F93D5-FA02-4EC7-B6A3-F6563E8AD026}" destId="{A238DA4B-9811-4CCD-8E0D-CDF486B15EE2}" srcOrd="0" destOrd="0" parTransId="{886E558E-326F-4945-AF48-5A5DE85673DD}" sibTransId="{45AAC828-EC11-4768-B090-CA493FFE5795}"/>
    <dgm:cxn modelId="{8827F5D0-0380-4586-8745-F3F17695E76B}" srcId="{6F721E7F-18D3-4F1D-A2EE-C482E654DC10}" destId="{23BA76F8-C039-49F1-B57E-3463E594BA25}" srcOrd="0" destOrd="0" parTransId="{99CC79F3-A694-4D07-9713-D136DBF50E95}" sibTransId="{F16D98FE-23EE-4E86-81E3-92B802885741}"/>
    <dgm:cxn modelId="{B14F3BBB-D1D7-4D8B-910B-699FBC1EF397}" srcId="{E57D84E7-862A-4DC5-A568-2D00B42F4CF2}" destId="{363F6018-A2EC-4479-B57D-A59839549EDE}" srcOrd="2" destOrd="0" parTransId="{6DC0A9AD-8293-44A4-A4C8-813564A4CD5F}" sibTransId="{4F78ADD3-35FC-441E-93A6-0C43B7F9A8D4}"/>
    <dgm:cxn modelId="{FCAE8B5E-67C0-4515-B655-BBB4D8061096}" srcId="{01DD4C67-672E-46CB-A22B-1C0C35166D08}" destId="{122FE2CF-C46B-4690-8E25-C270FD54C3B7}" srcOrd="0" destOrd="0" parTransId="{F98FC629-7985-481E-BBD6-15D370FD16F0}" sibTransId="{DC3BD6ED-3821-4EDC-926A-D64895A2B224}"/>
    <dgm:cxn modelId="{9248DF99-FC41-436E-8CBC-29331428AAB7}" type="presOf" srcId="{01DD4C67-672E-46CB-A22B-1C0C35166D08}" destId="{C4B1A348-85DC-4915-B517-6DD68DDA63F9}" srcOrd="0" destOrd="0" presId="urn:microsoft.com/office/officeart/2005/8/layout/hierarchy4"/>
    <dgm:cxn modelId="{7D7A92BE-EBE1-428F-8BBD-65D49D6627FC}" srcId="{E57D84E7-862A-4DC5-A568-2D00B42F4CF2}" destId="{01DD4C67-672E-46CB-A22B-1C0C35166D08}" srcOrd="1" destOrd="0" parTransId="{934C588F-BE6D-467D-8F9A-7554C1BB9F40}" sibTransId="{ED0A7FF3-BFCD-45F4-BFC9-9B1C2709CB78}"/>
    <dgm:cxn modelId="{4B41832E-B723-4688-8665-89161FAE595E}" type="presParOf" srcId="{F31A9870-15D8-42A1-A5C7-446BDC73B0EF}" destId="{296E9DB4-4F06-4993-BC77-4B9F11761BD3}" srcOrd="0" destOrd="0" presId="urn:microsoft.com/office/officeart/2005/8/layout/hierarchy4"/>
    <dgm:cxn modelId="{4734E5B0-0757-4DAA-96B6-08BB8E9C4D6A}" type="presParOf" srcId="{296E9DB4-4F06-4993-BC77-4B9F11761BD3}" destId="{95BFF8F1-D7CF-4205-8488-4292E1156F6F}" srcOrd="0" destOrd="0" presId="urn:microsoft.com/office/officeart/2005/8/layout/hierarchy4"/>
    <dgm:cxn modelId="{8FC9B845-6415-4D6C-8E69-A1EBE631EAAC}" type="presParOf" srcId="{296E9DB4-4F06-4993-BC77-4B9F11761BD3}" destId="{4378D2D9-75E7-4223-958A-DDF4AC321DED}" srcOrd="1" destOrd="0" presId="urn:microsoft.com/office/officeart/2005/8/layout/hierarchy4"/>
    <dgm:cxn modelId="{453838C3-8351-4642-961B-E2E867156276}" type="presParOf" srcId="{296E9DB4-4F06-4993-BC77-4B9F11761BD3}" destId="{80F16864-DD77-4C59-942E-671BDD2FC3DF}" srcOrd="2" destOrd="0" presId="urn:microsoft.com/office/officeart/2005/8/layout/hierarchy4"/>
    <dgm:cxn modelId="{30FDE714-2345-4397-BB27-60CF9D2339C8}" type="presParOf" srcId="{80F16864-DD77-4C59-942E-671BDD2FC3DF}" destId="{CE694841-3AA0-4FA2-9196-87CD53D5E9BC}" srcOrd="0" destOrd="0" presId="urn:microsoft.com/office/officeart/2005/8/layout/hierarchy4"/>
    <dgm:cxn modelId="{219CFBE7-D3E4-4FE0-8A1D-9D8C0E874A89}" type="presParOf" srcId="{CE694841-3AA0-4FA2-9196-87CD53D5E9BC}" destId="{BAFF28ED-88E4-4765-B4AD-E21595F47BAC}" srcOrd="0" destOrd="0" presId="urn:microsoft.com/office/officeart/2005/8/layout/hierarchy4"/>
    <dgm:cxn modelId="{E4E64A4A-C882-4DFE-BD14-730BD65D0AB3}" type="presParOf" srcId="{CE694841-3AA0-4FA2-9196-87CD53D5E9BC}" destId="{DF88813D-269F-4782-8535-25A889B9E7D9}" srcOrd="1" destOrd="0" presId="urn:microsoft.com/office/officeart/2005/8/layout/hierarchy4"/>
    <dgm:cxn modelId="{1E5A0EDA-ADED-4BD9-83AF-534585C3A4C6}" type="presParOf" srcId="{CE694841-3AA0-4FA2-9196-87CD53D5E9BC}" destId="{50BD2008-326C-4A1D-8E6E-0B6C2DA30A06}" srcOrd="2" destOrd="0" presId="urn:microsoft.com/office/officeart/2005/8/layout/hierarchy4"/>
    <dgm:cxn modelId="{6CBD3F41-1C8D-4525-BF7D-000C629742A3}" type="presParOf" srcId="{50BD2008-326C-4A1D-8E6E-0B6C2DA30A06}" destId="{7EA3F586-F3DB-417E-9729-2C6833A38DA2}" srcOrd="0" destOrd="0" presId="urn:microsoft.com/office/officeart/2005/8/layout/hierarchy4"/>
    <dgm:cxn modelId="{16A119E9-88FC-49FE-B56D-6BA77D2163F5}" type="presParOf" srcId="{7EA3F586-F3DB-417E-9729-2C6833A38DA2}" destId="{0DE0B2E7-990D-4FE0-A92C-388EF771F69F}" srcOrd="0" destOrd="0" presId="urn:microsoft.com/office/officeart/2005/8/layout/hierarchy4"/>
    <dgm:cxn modelId="{A420DFAA-5BC0-431D-80CF-EE999847A685}" type="presParOf" srcId="{7EA3F586-F3DB-417E-9729-2C6833A38DA2}" destId="{699C6B69-1AE8-4CC3-95EB-CE6B9B40A802}" srcOrd="1" destOrd="0" presId="urn:microsoft.com/office/officeart/2005/8/layout/hierarchy4"/>
    <dgm:cxn modelId="{4DF380D3-6EC4-4237-AC5E-D13F8822ADE9}" type="presParOf" srcId="{80F16864-DD77-4C59-942E-671BDD2FC3DF}" destId="{2386B19E-60A0-444E-BE07-27F013087F19}" srcOrd="1" destOrd="0" presId="urn:microsoft.com/office/officeart/2005/8/layout/hierarchy4"/>
    <dgm:cxn modelId="{2415AB47-3A75-4EB6-8896-4FD945792802}" type="presParOf" srcId="{80F16864-DD77-4C59-942E-671BDD2FC3DF}" destId="{626C6287-CB7A-4EE8-B259-5012A06AF59F}" srcOrd="2" destOrd="0" presId="urn:microsoft.com/office/officeart/2005/8/layout/hierarchy4"/>
    <dgm:cxn modelId="{9B660D5D-B90A-4DB4-8AF2-9E3116221394}" type="presParOf" srcId="{626C6287-CB7A-4EE8-B259-5012A06AF59F}" destId="{C4B1A348-85DC-4915-B517-6DD68DDA63F9}" srcOrd="0" destOrd="0" presId="urn:microsoft.com/office/officeart/2005/8/layout/hierarchy4"/>
    <dgm:cxn modelId="{83048F7B-9407-4A75-968C-AE9BE176E352}" type="presParOf" srcId="{626C6287-CB7A-4EE8-B259-5012A06AF59F}" destId="{CE71ED8E-7F73-47F1-BBA6-165E3A2CDC83}" srcOrd="1" destOrd="0" presId="urn:microsoft.com/office/officeart/2005/8/layout/hierarchy4"/>
    <dgm:cxn modelId="{C165F626-DBD6-42EB-8A67-6126411E839C}" type="presParOf" srcId="{626C6287-CB7A-4EE8-B259-5012A06AF59F}" destId="{A21BD4CF-C486-4724-902F-4F8FDD699F76}" srcOrd="2" destOrd="0" presId="urn:microsoft.com/office/officeart/2005/8/layout/hierarchy4"/>
    <dgm:cxn modelId="{2C0838C0-F633-433B-AFA7-0B2CF9884EB7}" type="presParOf" srcId="{A21BD4CF-C486-4724-902F-4F8FDD699F76}" destId="{6FFF24A9-0A9A-4F0F-9427-A6994888A384}" srcOrd="0" destOrd="0" presId="urn:microsoft.com/office/officeart/2005/8/layout/hierarchy4"/>
    <dgm:cxn modelId="{9BCA3EBA-EC56-4F51-9C50-3BF8C0D75151}" type="presParOf" srcId="{6FFF24A9-0A9A-4F0F-9427-A6994888A384}" destId="{F5B48D5E-0F82-4C16-BEB4-67D13BB1B064}" srcOrd="0" destOrd="0" presId="urn:microsoft.com/office/officeart/2005/8/layout/hierarchy4"/>
    <dgm:cxn modelId="{425F242C-5DB2-4174-BFEA-6AE044641C8C}" type="presParOf" srcId="{6FFF24A9-0A9A-4F0F-9427-A6994888A384}" destId="{AC44FD44-0318-45AF-9219-B5A50921ABA2}" srcOrd="1" destOrd="0" presId="urn:microsoft.com/office/officeart/2005/8/layout/hierarchy4"/>
    <dgm:cxn modelId="{A6F1C040-CA88-4852-8C7E-92C8F22D6319}" type="presParOf" srcId="{80F16864-DD77-4C59-942E-671BDD2FC3DF}" destId="{739A56C3-5330-499F-B76C-B26E331BD06B}" srcOrd="3" destOrd="0" presId="urn:microsoft.com/office/officeart/2005/8/layout/hierarchy4"/>
    <dgm:cxn modelId="{F429DA13-834B-422D-AD58-274E2B32CDE0}" type="presParOf" srcId="{80F16864-DD77-4C59-942E-671BDD2FC3DF}" destId="{5E9825E0-1028-4771-8A1D-1C8601B6BE46}" srcOrd="4" destOrd="0" presId="urn:microsoft.com/office/officeart/2005/8/layout/hierarchy4"/>
    <dgm:cxn modelId="{69852D00-EC5E-4E2B-B161-3DD04538BFF1}" type="presParOf" srcId="{5E9825E0-1028-4771-8A1D-1C8601B6BE46}" destId="{AB2A6361-9FF0-4BE7-B713-ED08CF5020B2}" srcOrd="0" destOrd="0" presId="urn:microsoft.com/office/officeart/2005/8/layout/hierarchy4"/>
    <dgm:cxn modelId="{FEA1E106-6272-47E8-8857-DFA5BF93A7EC}" type="presParOf" srcId="{5E9825E0-1028-4771-8A1D-1C8601B6BE46}" destId="{CC24D921-445B-4DE0-9E56-7A34E410192D}" srcOrd="1" destOrd="0" presId="urn:microsoft.com/office/officeart/2005/8/layout/hierarchy4"/>
    <dgm:cxn modelId="{F570167C-9A3A-4453-B543-5BB171B98909}" type="presParOf" srcId="{5E9825E0-1028-4771-8A1D-1C8601B6BE46}" destId="{66A56D0C-C483-4609-B995-261072583EF2}" srcOrd="2" destOrd="0" presId="urn:microsoft.com/office/officeart/2005/8/layout/hierarchy4"/>
    <dgm:cxn modelId="{1451F334-D7FE-42EA-91EB-729220899E22}" type="presParOf" srcId="{66A56D0C-C483-4609-B995-261072583EF2}" destId="{4142B148-A7EA-4C91-8F4D-9769BB59B16A}" srcOrd="0" destOrd="0" presId="urn:microsoft.com/office/officeart/2005/8/layout/hierarchy4"/>
    <dgm:cxn modelId="{254701B5-748A-4060-A381-49CA07255E20}" type="presParOf" srcId="{4142B148-A7EA-4C91-8F4D-9769BB59B16A}" destId="{43BDBE77-B59C-4193-A745-2DF1C20B1982}" srcOrd="0" destOrd="0" presId="urn:microsoft.com/office/officeart/2005/8/layout/hierarchy4"/>
    <dgm:cxn modelId="{F8982A26-94A8-4172-BB1F-CB3B1AB2E9C4}" type="presParOf" srcId="{4142B148-A7EA-4C91-8F4D-9769BB59B16A}" destId="{AD818C8A-F08D-4D96-8A10-80174855E37F}" srcOrd="1" destOrd="0" presId="urn:microsoft.com/office/officeart/2005/8/layout/hierarchy4"/>
    <dgm:cxn modelId="{5860C319-9746-4044-AA06-66E04E7FEA2A}" type="presParOf" srcId="{80F16864-DD77-4C59-942E-671BDD2FC3DF}" destId="{3F183B05-FE34-4528-8B8D-1B5A0500F3CA}" srcOrd="5" destOrd="0" presId="urn:microsoft.com/office/officeart/2005/8/layout/hierarchy4"/>
    <dgm:cxn modelId="{3DD2BA91-6A53-4AD7-82F9-4F6A066A33A7}" type="presParOf" srcId="{80F16864-DD77-4C59-942E-671BDD2FC3DF}" destId="{A02B018D-0F63-451E-B982-9CF5AE0D9159}" srcOrd="6" destOrd="0" presId="urn:microsoft.com/office/officeart/2005/8/layout/hierarchy4"/>
    <dgm:cxn modelId="{E8A8384B-CA6D-4C43-A256-A34AEA2D3C1C}" type="presParOf" srcId="{A02B018D-0F63-451E-B982-9CF5AE0D9159}" destId="{1842FBCC-AC15-47D2-A799-E5AD061AEFAB}" srcOrd="0" destOrd="0" presId="urn:microsoft.com/office/officeart/2005/8/layout/hierarchy4"/>
    <dgm:cxn modelId="{2488C4D6-D50E-4F12-A484-2005FD380D28}" type="presParOf" srcId="{A02B018D-0F63-451E-B982-9CF5AE0D9159}" destId="{DF26C5F1-1767-4F6F-9F7E-159665526FB8}" srcOrd="1" destOrd="0" presId="urn:microsoft.com/office/officeart/2005/8/layout/hierarchy4"/>
    <dgm:cxn modelId="{079671B3-82F2-4093-A3D2-BCE1735E70B8}" type="presParOf" srcId="{A02B018D-0F63-451E-B982-9CF5AE0D9159}" destId="{B676EBFA-5625-4848-B550-1CDF8006B9AC}" srcOrd="2" destOrd="0" presId="urn:microsoft.com/office/officeart/2005/8/layout/hierarchy4"/>
    <dgm:cxn modelId="{17ABE095-4331-44CB-A1D1-FA1D3879BA42}" type="presParOf" srcId="{B676EBFA-5625-4848-B550-1CDF8006B9AC}" destId="{6141FF38-CDBE-477D-B90A-485F8450C58E}" srcOrd="0" destOrd="0" presId="urn:microsoft.com/office/officeart/2005/8/layout/hierarchy4"/>
    <dgm:cxn modelId="{5BDAA4AF-8F37-4569-928C-DD249E35CFE2}" type="presParOf" srcId="{6141FF38-CDBE-477D-B90A-485F8450C58E}" destId="{6E6886C0-5A5F-489B-85C4-44CE8EAC6603}" srcOrd="0" destOrd="0" presId="urn:microsoft.com/office/officeart/2005/8/layout/hierarchy4"/>
    <dgm:cxn modelId="{06B9069F-87F2-4E93-B8A3-3A6D61711D26}" type="presParOf" srcId="{6141FF38-CDBE-477D-B90A-485F8450C58E}" destId="{3D70CB8A-8395-44B1-856B-9D8955B6D852}" srcOrd="1" destOrd="0" presId="urn:microsoft.com/office/officeart/2005/8/layout/hierarchy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771D36-7274-4EA1-B482-A365A785EE4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92DD2A-DB69-4BB7-B418-19F9CEDCDBCF}">
      <dgm:prSet/>
      <dgm:spPr/>
      <dgm:t>
        <a:bodyPr/>
        <a:lstStyle/>
        <a:p>
          <a:pPr rtl="0"/>
          <a:r>
            <a:rPr lang="en-US" b="1" smtClean="0"/>
            <a:t>2002</a:t>
          </a:r>
          <a:endParaRPr lang="en-US"/>
        </a:p>
      </dgm:t>
    </dgm:pt>
    <dgm:pt modelId="{83700417-864C-4923-88CA-483D36F64255}" type="parTrans" cxnId="{B29B363B-9EC4-47CB-9D62-C97A7B6DD3A8}">
      <dgm:prSet/>
      <dgm:spPr/>
      <dgm:t>
        <a:bodyPr/>
        <a:lstStyle/>
        <a:p>
          <a:endParaRPr lang="en-US"/>
        </a:p>
      </dgm:t>
    </dgm:pt>
    <dgm:pt modelId="{7365300C-52C0-4CD9-B4C8-2D7B539CB71A}" type="sibTrans" cxnId="{B29B363B-9EC4-47CB-9D62-C97A7B6DD3A8}">
      <dgm:prSet/>
      <dgm:spPr/>
      <dgm:t>
        <a:bodyPr/>
        <a:lstStyle/>
        <a:p>
          <a:endParaRPr lang="en-US"/>
        </a:p>
      </dgm:t>
    </dgm:pt>
    <dgm:pt modelId="{FE27CD8E-10E3-4997-AF3A-4122F4612B5C}">
      <dgm:prSet custT="1"/>
      <dgm:spPr/>
      <dgm:t>
        <a:bodyPr/>
        <a:lstStyle/>
        <a:p>
          <a:pPr rtl="0"/>
          <a:r>
            <a:rPr lang="en-US" sz="1600" dirty="0" smtClean="0"/>
            <a:t>Insurance Ordinance is issued which includes provision for Takaful; the word “Takaful” is used</a:t>
          </a:r>
          <a:endParaRPr lang="en-US" sz="1600" dirty="0"/>
        </a:p>
      </dgm:t>
    </dgm:pt>
    <dgm:pt modelId="{A7EC7B0C-6C96-4848-A1F9-548848CD1838}" type="parTrans" cxnId="{77FEE2A4-3236-4D68-9619-532F7784E553}">
      <dgm:prSet/>
      <dgm:spPr/>
      <dgm:t>
        <a:bodyPr/>
        <a:lstStyle/>
        <a:p>
          <a:endParaRPr lang="en-US"/>
        </a:p>
      </dgm:t>
    </dgm:pt>
    <dgm:pt modelId="{64861488-BA58-4F12-8AD6-F47ECE4F9092}" type="sibTrans" cxnId="{77FEE2A4-3236-4D68-9619-532F7784E553}">
      <dgm:prSet/>
      <dgm:spPr/>
      <dgm:t>
        <a:bodyPr/>
        <a:lstStyle/>
        <a:p>
          <a:endParaRPr lang="en-US"/>
        </a:p>
      </dgm:t>
    </dgm:pt>
    <dgm:pt modelId="{0B0C6A50-5F15-44F8-986F-53D78E7DDD81}">
      <dgm:prSet/>
      <dgm:spPr/>
      <dgm:t>
        <a:bodyPr/>
        <a:lstStyle/>
        <a:p>
          <a:pPr rtl="0"/>
          <a:r>
            <a:rPr lang="en-US" b="1" smtClean="0"/>
            <a:t>2003</a:t>
          </a:r>
          <a:endParaRPr lang="en-US"/>
        </a:p>
      </dgm:t>
    </dgm:pt>
    <dgm:pt modelId="{450197B0-8FF5-45B7-9862-4F61B01E6337}" type="parTrans" cxnId="{7D962164-C2FF-4CCA-A5CF-F0767688F266}">
      <dgm:prSet/>
      <dgm:spPr/>
      <dgm:t>
        <a:bodyPr/>
        <a:lstStyle/>
        <a:p>
          <a:endParaRPr lang="en-US"/>
        </a:p>
      </dgm:t>
    </dgm:pt>
    <dgm:pt modelId="{EAC779AE-C04C-4296-A178-58F10F234875}" type="sibTrans" cxnId="{7D962164-C2FF-4CCA-A5CF-F0767688F266}">
      <dgm:prSet/>
      <dgm:spPr/>
      <dgm:t>
        <a:bodyPr/>
        <a:lstStyle/>
        <a:p>
          <a:endParaRPr lang="en-US"/>
        </a:p>
      </dgm:t>
    </dgm:pt>
    <dgm:pt modelId="{A9CBCD03-611A-4030-8CE6-B7EC6EF1812B}">
      <dgm:prSet custT="1"/>
      <dgm:spPr/>
      <dgm:t>
        <a:bodyPr/>
        <a:lstStyle/>
        <a:p>
          <a:pPr rtl="0"/>
          <a:r>
            <a:rPr lang="en-US" sz="1600" dirty="0" smtClean="0"/>
            <a:t>IJTIMA’  held in </a:t>
          </a:r>
          <a:r>
            <a:rPr lang="en-US" sz="1600" dirty="0" err="1" smtClean="0"/>
            <a:t>Darul</a:t>
          </a:r>
          <a:r>
            <a:rPr lang="en-US" sz="1600" dirty="0" smtClean="0"/>
            <a:t> </a:t>
          </a:r>
          <a:r>
            <a:rPr lang="en-US" sz="1600" dirty="0" err="1" smtClean="0"/>
            <a:t>Uloom</a:t>
          </a:r>
          <a:r>
            <a:rPr lang="en-US" sz="1600" dirty="0" smtClean="0"/>
            <a:t>, Karachi on permissibility of Takaful</a:t>
          </a:r>
          <a:endParaRPr lang="en-US" sz="1600" dirty="0"/>
        </a:p>
      </dgm:t>
    </dgm:pt>
    <dgm:pt modelId="{82432F66-4DD4-4E8B-B5F3-340C511CAA80}" type="parTrans" cxnId="{C0E9F69E-5412-4589-803C-1F6C4EFA310E}">
      <dgm:prSet/>
      <dgm:spPr/>
      <dgm:t>
        <a:bodyPr/>
        <a:lstStyle/>
        <a:p>
          <a:endParaRPr lang="en-US"/>
        </a:p>
      </dgm:t>
    </dgm:pt>
    <dgm:pt modelId="{AB9FD593-0CD2-4C22-998E-BFBA9BB7CD2D}" type="sibTrans" cxnId="{C0E9F69E-5412-4589-803C-1F6C4EFA310E}">
      <dgm:prSet/>
      <dgm:spPr/>
      <dgm:t>
        <a:bodyPr/>
        <a:lstStyle/>
        <a:p>
          <a:endParaRPr lang="en-US"/>
        </a:p>
      </dgm:t>
    </dgm:pt>
    <dgm:pt modelId="{4020413B-2292-4F7C-8088-55FE33349C48}">
      <dgm:prSet/>
      <dgm:spPr/>
      <dgm:t>
        <a:bodyPr/>
        <a:lstStyle/>
        <a:p>
          <a:pPr rtl="0"/>
          <a:r>
            <a:rPr lang="en-US" b="1" smtClean="0"/>
            <a:t>2004</a:t>
          </a:r>
          <a:endParaRPr lang="en-US"/>
        </a:p>
      </dgm:t>
    </dgm:pt>
    <dgm:pt modelId="{4228C309-85BF-4C32-AFE5-5CAEB609428F}" type="parTrans" cxnId="{F1BD153A-E8C5-4E4E-9599-09E4C1240375}">
      <dgm:prSet/>
      <dgm:spPr/>
      <dgm:t>
        <a:bodyPr/>
        <a:lstStyle/>
        <a:p>
          <a:endParaRPr lang="en-US"/>
        </a:p>
      </dgm:t>
    </dgm:pt>
    <dgm:pt modelId="{8BD82E30-38D3-4C0E-AB89-4C1F8839336A}" type="sibTrans" cxnId="{F1BD153A-E8C5-4E4E-9599-09E4C1240375}">
      <dgm:prSet/>
      <dgm:spPr/>
      <dgm:t>
        <a:bodyPr/>
        <a:lstStyle/>
        <a:p>
          <a:endParaRPr lang="en-US"/>
        </a:p>
      </dgm:t>
    </dgm:pt>
    <dgm:pt modelId="{D7AF6A04-8D0A-474D-8E5C-199F90EF4BEE}">
      <dgm:prSet custT="1"/>
      <dgm:spPr/>
      <dgm:t>
        <a:bodyPr/>
        <a:lstStyle/>
        <a:p>
          <a:pPr rtl="0"/>
          <a:r>
            <a:rPr lang="en-US" sz="1800" dirty="0" smtClean="0"/>
            <a:t>A committee to frame Takaful rules was founded</a:t>
          </a:r>
          <a:endParaRPr lang="en-US" sz="1800" dirty="0"/>
        </a:p>
      </dgm:t>
    </dgm:pt>
    <dgm:pt modelId="{7CEE6268-2321-4A6F-A5DF-E1CB2F9D1413}" type="parTrans" cxnId="{1278E180-1937-4434-BED4-439B276B80FD}">
      <dgm:prSet/>
      <dgm:spPr/>
      <dgm:t>
        <a:bodyPr/>
        <a:lstStyle/>
        <a:p>
          <a:endParaRPr lang="en-US"/>
        </a:p>
      </dgm:t>
    </dgm:pt>
    <dgm:pt modelId="{361D86E9-BF08-450E-9B11-9A3A052F95D9}" type="sibTrans" cxnId="{1278E180-1937-4434-BED4-439B276B80FD}">
      <dgm:prSet/>
      <dgm:spPr/>
      <dgm:t>
        <a:bodyPr/>
        <a:lstStyle/>
        <a:p>
          <a:endParaRPr lang="en-US"/>
        </a:p>
      </dgm:t>
    </dgm:pt>
    <dgm:pt modelId="{8EA9D860-E517-4F02-9700-B1BF4E08BA6E}">
      <dgm:prSet/>
      <dgm:spPr/>
      <dgm:t>
        <a:bodyPr/>
        <a:lstStyle/>
        <a:p>
          <a:pPr rtl="0"/>
          <a:r>
            <a:rPr lang="en-US" b="1" smtClean="0"/>
            <a:t>2005</a:t>
          </a:r>
          <a:endParaRPr lang="en-US"/>
        </a:p>
      </dgm:t>
    </dgm:pt>
    <dgm:pt modelId="{35D8A361-F1E9-4C12-B25A-75F88EEC5915}" type="parTrans" cxnId="{306002C5-B31F-4990-BA06-39ED148D1392}">
      <dgm:prSet/>
      <dgm:spPr/>
      <dgm:t>
        <a:bodyPr/>
        <a:lstStyle/>
        <a:p>
          <a:endParaRPr lang="en-US"/>
        </a:p>
      </dgm:t>
    </dgm:pt>
    <dgm:pt modelId="{4BB9D92B-F6F2-418D-A4A2-589D7D91FE15}" type="sibTrans" cxnId="{306002C5-B31F-4990-BA06-39ED148D1392}">
      <dgm:prSet/>
      <dgm:spPr/>
      <dgm:t>
        <a:bodyPr/>
        <a:lstStyle/>
        <a:p>
          <a:endParaRPr lang="en-US"/>
        </a:p>
      </dgm:t>
    </dgm:pt>
    <dgm:pt modelId="{0B301CBF-3867-402E-8E01-0A13ACE37D35}">
      <dgm:prSet custT="1"/>
      <dgm:spPr/>
      <dgm:t>
        <a:bodyPr/>
        <a:lstStyle/>
        <a:p>
          <a:pPr rtl="0"/>
          <a:r>
            <a:rPr lang="en-US" sz="1800" dirty="0" smtClean="0"/>
            <a:t>SECP  notifies Takaful Rules</a:t>
          </a:r>
          <a:endParaRPr lang="en-US" sz="1800" dirty="0"/>
        </a:p>
      </dgm:t>
    </dgm:pt>
    <dgm:pt modelId="{E5675BD5-21EC-4C4C-B60D-21E80ABDA213}" type="parTrans" cxnId="{669AFDB7-AD0F-4659-95B9-23AE10A63B47}">
      <dgm:prSet/>
      <dgm:spPr/>
      <dgm:t>
        <a:bodyPr/>
        <a:lstStyle/>
        <a:p>
          <a:endParaRPr lang="en-US"/>
        </a:p>
      </dgm:t>
    </dgm:pt>
    <dgm:pt modelId="{83D9D48D-7368-4ED3-8DFF-C4D5BA3470D5}" type="sibTrans" cxnId="{669AFDB7-AD0F-4659-95B9-23AE10A63B47}">
      <dgm:prSet/>
      <dgm:spPr/>
      <dgm:t>
        <a:bodyPr/>
        <a:lstStyle/>
        <a:p>
          <a:endParaRPr lang="en-US"/>
        </a:p>
      </dgm:t>
    </dgm:pt>
    <dgm:pt modelId="{9414D58D-0EC6-450E-A661-709758722EA1}">
      <dgm:prSet/>
      <dgm:spPr/>
      <dgm:t>
        <a:bodyPr/>
        <a:lstStyle/>
        <a:p>
          <a:pPr rtl="0"/>
          <a:r>
            <a:rPr lang="en-US" b="1" dirty="0" smtClean="0"/>
            <a:t>2006</a:t>
          </a:r>
          <a:endParaRPr lang="en-US" dirty="0"/>
        </a:p>
      </dgm:t>
    </dgm:pt>
    <dgm:pt modelId="{D999E99F-DB6B-4632-8225-390B40BEF028}" type="parTrans" cxnId="{C3EDCEA7-D02C-48A8-A64D-F526732EAFE1}">
      <dgm:prSet/>
      <dgm:spPr/>
      <dgm:t>
        <a:bodyPr/>
        <a:lstStyle/>
        <a:p>
          <a:endParaRPr lang="en-US"/>
        </a:p>
      </dgm:t>
    </dgm:pt>
    <dgm:pt modelId="{7166D00E-5DFE-4DD1-9A75-8FDB8AAE8E97}" type="sibTrans" cxnId="{C3EDCEA7-D02C-48A8-A64D-F526732EAFE1}">
      <dgm:prSet/>
      <dgm:spPr/>
      <dgm:t>
        <a:bodyPr/>
        <a:lstStyle/>
        <a:p>
          <a:endParaRPr lang="en-US"/>
        </a:p>
      </dgm:t>
    </dgm:pt>
    <dgm:pt modelId="{24969A90-E2FB-4C06-B696-02BFCC70E137}">
      <dgm:prSet custT="1"/>
      <dgm:spPr/>
      <dgm:t>
        <a:bodyPr/>
        <a:lstStyle/>
        <a:p>
          <a:pPr algn="just" rtl="0"/>
          <a:r>
            <a:rPr lang="en-US" sz="1800" dirty="0" smtClean="0"/>
            <a:t>First General Takaful Company established (Pak-Kuwait General Takaful)</a:t>
          </a:r>
          <a:endParaRPr lang="en-US" sz="1800" dirty="0"/>
        </a:p>
      </dgm:t>
    </dgm:pt>
    <dgm:pt modelId="{0B8E0FAD-6A68-492A-BCF5-B981AE1C98C0}" type="parTrans" cxnId="{C21204F1-5CF4-406F-8FCA-CBB1468CA803}">
      <dgm:prSet/>
      <dgm:spPr/>
      <dgm:t>
        <a:bodyPr/>
        <a:lstStyle/>
        <a:p>
          <a:endParaRPr lang="en-US"/>
        </a:p>
      </dgm:t>
    </dgm:pt>
    <dgm:pt modelId="{7DC246A6-8039-49AF-A57E-C42C114E7922}" type="sibTrans" cxnId="{C21204F1-5CF4-406F-8FCA-CBB1468CA803}">
      <dgm:prSet/>
      <dgm:spPr/>
      <dgm:t>
        <a:bodyPr/>
        <a:lstStyle/>
        <a:p>
          <a:endParaRPr lang="en-US"/>
        </a:p>
      </dgm:t>
    </dgm:pt>
    <dgm:pt modelId="{0EA38C01-1887-4B8C-AB50-6D4E9A94C259}">
      <dgm:prSet/>
      <dgm:spPr/>
      <dgm:t>
        <a:bodyPr/>
        <a:lstStyle/>
        <a:p>
          <a:pPr rtl="0"/>
          <a:r>
            <a:rPr lang="en-US" b="1" dirty="0" smtClean="0"/>
            <a:t>2007</a:t>
          </a:r>
          <a:endParaRPr lang="en-US" dirty="0"/>
        </a:p>
      </dgm:t>
    </dgm:pt>
    <dgm:pt modelId="{F0D76957-2177-4030-99DA-80C853D55EBA}" type="parTrans" cxnId="{6218C9B8-A4E6-4392-A28D-FDBA85C2EF31}">
      <dgm:prSet/>
      <dgm:spPr/>
      <dgm:t>
        <a:bodyPr/>
        <a:lstStyle/>
        <a:p>
          <a:endParaRPr lang="en-US"/>
        </a:p>
      </dgm:t>
    </dgm:pt>
    <dgm:pt modelId="{2444CFB5-5C96-4731-91D5-D8F739D79014}" type="sibTrans" cxnId="{6218C9B8-A4E6-4392-A28D-FDBA85C2EF31}">
      <dgm:prSet/>
      <dgm:spPr/>
      <dgm:t>
        <a:bodyPr/>
        <a:lstStyle/>
        <a:p>
          <a:endParaRPr lang="en-US"/>
        </a:p>
      </dgm:t>
    </dgm:pt>
    <dgm:pt modelId="{2CA84A3B-67D8-4452-A4D3-779465A039E5}">
      <dgm:prSet custT="1"/>
      <dgm:spPr/>
      <dgm:t>
        <a:bodyPr/>
        <a:lstStyle/>
        <a:p>
          <a:pPr rtl="0"/>
          <a:r>
            <a:rPr lang="en-US" sz="1200" smtClean="0"/>
            <a:t>First Family Takaful Company established (Pak-Qatar Family Takaful)</a:t>
          </a:r>
          <a:endParaRPr lang="en-US" sz="1200"/>
        </a:p>
      </dgm:t>
    </dgm:pt>
    <dgm:pt modelId="{D5932C0E-F8DC-4302-A603-2AFF6E819089}" type="parTrans" cxnId="{507A9456-A05E-4FB8-B400-F70520A3384A}">
      <dgm:prSet/>
      <dgm:spPr/>
      <dgm:t>
        <a:bodyPr/>
        <a:lstStyle/>
        <a:p>
          <a:endParaRPr lang="en-US"/>
        </a:p>
      </dgm:t>
    </dgm:pt>
    <dgm:pt modelId="{8EF51447-7DCE-411F-A596-618C4AE093C7}" type="sibTrans" cxnId="{507A9456-A05E-4FB8-B400-F70520A3384A}">
      <dgm:prSet/>
      <dgm:spPr/>
      <dgm:t>
        <a:bodyPr/>
        <a:lstStyle/>
        <a:p>
          <a:endParaRPr lang="en-US"/>
        </a:p>
      </dgm:t>
    </dgm:pt>
    <dgm:pt modelId="{338B68E2-3AE2-41E1-9713-8ECEC303E1C7}">
      <dgm:prSet custT="1"/>
      <dgm:spPr/>
      <dgm:t>
        <a:bodyPr/>
        <a:lstStyle/>
        <a:p>
          <a:pPr rtl="0"/>
          <a:r>
            <a:rPr lang="en-US" sz="1200" dirty="0" smtClean="0"/>
            <a:t>First Takaful Group catering both Family (Life) and General Takaful needs established (Pak-Qatar Takaful Group)</a:t>
          </a:r>
          <a:endParaRPr lang="en-US" sz="1200" dirty="0"/>
        </a:p>
      </dgm:t>
    </dgm:pt>
    <dgm:pt modelId="{B4BCB7F6-1969-480D-BE81-CE8777BA9BD2}" type="parTrans" cxnId="{B3B1A187-2051-470D-AF89-F564D6C11CA1}">
      <dgm:prSet/>
      <dgm:spPr/>
      <dgm:t>
        <a:bodyPr/>
        <a:lstStyle/>
        <a:p>
          <a:endParaRPr lang="en-US"/>
        </a:p>
      </dgm:t>
    </dgm:pt>
    <dgm:pt modelId="{390F5A63-ED1E-432D-A842-D5A4541904EC}" type="sibTrans" cxnId="{B3B1A187-2051-470D-AF89-F564D6C11CA1}">
      <dgm:prSet/>
      <dgm:spPr/>
      <dgm:t>
        <a:bodyPr/>
        <a:lstStyle/>
        <a:p>
          <a:endParaRPr lang="en-US"/>
        </a:p>
      </dgm:t>
    </dgm:pt>
    <dgm:pt modelId="{52203945-D720-4D4F-9100-42AFDDBF7DFA}">
      <dgm:prSet custT="1"/>
      <dgm:spPr/>
      <dgm:t>
        <a:bodyPr/>
        <a:lstStyle/>
        <a:p>
          <a:pPr rtl="0"/>
          <a:r>
            <a:rPr lang="en-US" sz="1800" b="1" u="sng" dirty="0" smtClean="0"/>
            <a:t>Total 5 Operators: </a:t>
          </a:r>
          <a:r>
            <a:rPr lang="en-US" sz="1800" dirty="0" smtClean="0"/>
            <a:t>3 for General Takaful &amp; 2 for Family Takaful, since the promulgation of Takaful Rules in 2005</a:t>
          </a:r>
          <a:endParaRPr lang="en-US" sz="1800" dirty="0"/>
        </a:p>
      </dgm:t>
    </dgm:pt>
    <dgm:pt modelId="{FADEC421-6B6F-41B9-AC71-4D2DA30432AB}" type="parTrans" cxnId="{00FAE843-6AC5-4FF0-A9CE-52302429CC5A}">
      <dgm:prSet/>
      <dgm:spPr/>
      <dgm:t>
        <a:bodyPr/>
        <a:lstStyle/>
        <a:p>
          <a:endParaRPr lang="en-US"/>
        </a:p>
      </dgm:t>
    </dgm:pt>
    <dgm:pt modelId="{2B5E3B05-B2A0-468D-B9E6-0C3E2D170B86}" type="sibTrans" cxnId="{00FAE843-6AC5-4FF0-A9CE-52302429CC5A}">
      <dgm:prSet/>
      <dgm:spPr/>
      <dgm:t>
        <a:bodyPr/>
        <a:lstStyle/>
        <a:p>
          <a:endParaRPr lang="en-US"/>
        </a:p>
      </dgm:t>
    </dgm:pt>
    <dgm:pt modelId="{545B7406-C23E-4E97-A06C-22FF37DBCADA}" type="pres">
      <dgm:prSet presAssocID="{4C771D36-7274-4EA1-B482-A365A785EE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C8BA4A-05E8-443F-B3BA-5DA2AB377D10}" type="pres">
      <dgm:prSet presAssocID="{AD92DD2A-DB69-4BB7-B418-19F9CEDCDBCF}" presName="linNode" presStyleCnt="0"/>
      <dgm:spPr/>
    </dgm:pt>
    <dgm:pt modelId="{84EAB89C-EB80-489F-9AE1-BE78E2737716}" type="pres">
      <dgm:prSet presAssocID="{AD92DD2A-DB69-4BB7-B418-19F9CEDCDBCF}" presName="parentText" presStyleLbl="node1" presStyleIdx="0" presStyleCnt="7" custFlipHor="1" custScaleX="198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87DF0B-ADDA-407A-87F9-6CBF5A655F91}" type="pres">
      <dgm:prSet presAssocID="{AD92DD2A-DB69-4BB7-B418-19F9CEDCDBCF}" presName="descendantText" presStyleLbl="alignAccFollowNode1" presStyleIdx="0" presStyleCnt="6" custAng="0" custScaleX="1420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5151E-F876-4A91-BFF7-1D09F33BC578}" type="pres">
      <dgm:prSet presAssocID="{7365300C-52C0-4CD9-B4C8-2D7B539CB71A}" presName="sp" presStyleCnt="0"/>
      <dgm:spPr/>
    </dgm:pt>
    <dgm:pt modelId="{07FEBE09-F612-46C4-AE3A-02A307A15346}" type="pres">
      <dgm:prSet presAssocID="{0B0C6A50-5F15-44F8-986F-53D78E7DDD81}" presName="linNode" presStyleCnt="0"/>
      <dgm:spPr/>
    </dgm:pt>
    <dgm:pt modelId="{666E28AB-72EA-4510-B1BA-A8A405D6C8E4}" type="pres">
      <dgm:prSet presAssocID="{0B0C6A50-5F15-44F8-986F-53D78E7DDD81}" presName="parentText" presStyleLbl="node1" presStyleIdx="1" presStyleCnt="7" custFlipHor="1" custScaleX="198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EE624-4099-4064-8241-E816E8017C63}" type="pres">
      <dgm:prSet presAssocID="{0B0C6A50-5F15-44F8-986F-53D78E7DDD81}" presName="descendantText" presStyleLbl="alignAccFollowNode1" presStyleIdx="1" presStyleCnt="6" custScaleX="142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015FD-FD52-43A3-8A2B-F5649EBCC7A2}" type="pres">
      <dgm:prSet presAssocID="{EAC779AE-C04C-4296-A178-58F10F234875}" presName="sp" presStyleCnt="0"/>
      <dgm:spPr/>
    </dgm:pt>
    <dgm:pt modelId="{2F312DA0-2F3C-4EC2-A27D-F27AA9D335EC}" type="pres">
      <dgm:prSet presAssocID="{4020413B-2292-4F7C-8088-55FE33349C48}" presName="linNode" presStyleCnt="0"/>
      <dgm:spPr/>
    </dgm:pt>
    <dgm:pt modelId="{9E7F88B3-E95D-408F-952B-E6058EA9E537}" type="pres">
      <dgm:prSet presAssocID="{4020413B-2292-4F7C-8088-55FE33349C48}" presName="parentText" presStyleLbl="node1" presStyleIdx="2" presStyleCnt="7" custScaleX="198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47F77C-CE46-437C-98CD-C342482126F1}" type="pres">
      <dgm:prSet presAssocID="{4020413B-2292-4F7C-8088-55FE33349C48}" presName="descendantText" presStyleLbl="alignAccFollowNode1" presStyleIdx="2" presStyleCnt="6" custScaleX="142788" custScaleY="98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1F90C-A607-46A5-A464-0EEEBE178A7A}" type="pres">
      <dgm:prSet presAssocID="{8BD82E30-38D3-4C0E-AB89-4C1F8839336A}" presName="sp" presStyleCnt="0"/>
      <dgm:spPr/>
    </dgm:pt>
    <dgm:pt modelId="{A6FAB6C8-A0D3-4B8D-8592-B98ED794283B}" type="pres">
      <dgm:prSet presAssocID="{8EA9D860-E517-4F02-9700-B1BF4E08BA6E}" presName="linNode" presStyleCnt="0"/>
      <dgm:spPr/>
    </dgm:pt>
    <dgm:pt modelId="{5CADE14E-3284-4884-B57C-5D8E723847EF}" type="pres">
      <dgm:prSet presAssocID="{8EA9D860-E517-4F02-9700-B1BF4E08BA6E}" presName="parentText" presStyleLbl="node1" presStyleIdx="3" presStyleCnt="7" custScaleX="198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632B4-EA07-43CF-A69A-611FF8FCA983}" type="pres">
      <dgm:prSet presAssocID="{8EA9D860-E517-4F02-9700-B1BF4E08BA6E}" presName="descendantText" presStyleLbl="alignAccFollowNode1" presStyleIdx="3" presStyleCnt="6" custScaleX="1420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EBE7FD-6212-4CD9-B47F-DEB987541D7F}" type="pres">
      <dgm:prSet presAssocID="{4BB9D92B-F6F2-418D-A4A2-589D7D91FE15}" presName="sp" presStyleCnt="0"/>
      <dgm:spPr/>
    </dgm:pt>
    <dgm:pt modelId="{E95F9671-673A-45B1-AF35-BE95CDA2FAF3}" type="pres">
      <dgm:prSet presAssocID="{9414D58D-0EC6-450E-A661-709758722EA1}" presName="linNode" presStyleCnt="0"/>
      <dgm:spPr/>
    </dgm:pt>
    <dgm:pt modelId="{EC6BF24A-6C38-453D-9648-2A0FC5E663A7}" type="pres">
      <dgm:prSet presAssocID="{9414D58D-0EC6-450E-A661-709758722EA1}" presName="parentText" presStyleLbl="node1" presStyleIdx="4" presStyleCnt="7" custScaleX="198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66B11A-8FDD-4CD5-ACC0-F77B3EF672CB}" type="pres">
      <dgm:prSet presAssocID="{9414D58D-0EC6-450E-A661-709758722EA1}" presName="descendantText" presStyleLbl="alignAccFollowNode1" presStyleIdx="4" presStyleCnt="6" custScaleX="142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617097-FDA0-4EB6-A7C6-5FB31F84FDC2}" type="pres">
      <dgm:prSet presAssocID="{7166D00E-5DFE-4DD1-9A75-8FDB8AAE8E97}" presName="sp" presStyleCnt="0"/>
      <dgm:spPr/>
    </dgm:pt>
    <dgm:pt modelId="{D851DC34-E756-4F93-97A8-9F68D093DF64}" type="pres">
      <dgm:prSet presAssocID="{0EA38C01-1887-4B8C-AB50-6D4E9A94C259}" presName="linNode" presStyleCnt="0"/>
      <dgm:spPr/>
    </dgm:pt>
    <dgm:pt modelId="{54B3C04B-3CAC-47C8-998D-4B8AFFF47763}" type="pres">
      <dgm:prSet presAssocID="{0EA38C01-1887-4B8C-AB50-6D4E9A94C259}" presName="parentText" presStyleLbl="node1" presStyleIdx="5" presStyleCnt="7" custScaleX="2115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85FB2-5293-44A3-B1D1-20C0FD4FFC2B}" type="pres">
      <dgm:prSet presAssocID="{0EA38C01-1887-4B8C-AB50-6D4E9A94C259}" presName="descendantText" presStyleLbl="alignAccFollowNode1" presStyleIdx="5" presStyleCnt="6" custScaleX="143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502CA-10C8-4F8C-B49D-8125A6BBDEB1}" type="pres">
      <dgm:prSet presAssocID="{2444CFB5-5C96-4731-91D5-D8F739D79014}" presName="sp" presStyleCnt="0"/>
      <dgm:spPr/>
    </dgm:pt>
    <dgm:pt modelId="{1A66CCB5-92E5-4BB6-ACEE-1616D6FCCA81}" type="pres">
      <dgm:prSet presAssocID="{52203945-D720-4D4F-9100-42AFDDBF7DFA}" presName="linNode" presStyleCnt="0"/>
      <dgm:spPr/>
    </dgm:pt>
    <dgm:pt modelId="{DF941861-715C-4A7E-8721-175E4709720C}" type="pres">
      <dgm:prSet presAssocID="{52203945-D720-4D4F-9100-42AFDDBF7DFA}" presName="parentText" presStyleLbl="node1" presStyleIdx="6" presStyleCnt="7" custScaleX="27243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E346E2-ED5B-4D21-82FB-E04DC7B23B87}" type="presOf" srcId="{52203945-D720-4D4F-9100-42AFDDBF7DFA}" destId="{DF941861-715C-4A7E-8721-175E4709720C}" srcOrd="0" destOrd="0" presId="urn:microsoft.com/office/officeart/2005/8/layout/vList5"/>
    <dgm:cxn modelId="{77FEE2A4-3236-4D68-9619-532F7784E553}" srcId="{AD92DD2A-DB69-4BB7-B418-19F9CEDCDBCF}" destId="{FE27CD8E-10E3-4997-AF3A-4122F4612B5C}" srcOrd="0" destOrd="0" parTransId="{A7EC7B0C-6C96-4848-A1F9-548848CD1838}" sibTransId="{64861488-BA58-4F12-8AD6-F47ECE4F9092}"/>
    <dgm:cxn modelId="{B3B1A187-2051-470D-AF89-F564D6C11CA1}" srcId="{0EA38C01-1887-4B8C-AB50-6D4E9A94C259}" destId="{338B68E2-3AE2-41E1-9713-8ECEC303E1C7}" srcOrd="1" destOrd="0" parTransId="{B4BCB7F6-1969-480D-BE81-CE8777BA9BD2}" sibTransId="{390F5A63-ED1E-432D-A842-D5A4541904EC}"/>
    <dgm:cxn modelId="{6218C9B8-A4E6-4392-A28D-FDBA85C2EF31}" srcId="{4C771D36-7274-4EA1-B482-A365A785EE42}" destId="{0EA38C01-1887-4B8C-AB50-6D4E9A94C259}" srcOrd="5" destOrd="0" parTransId="{F0D76957-2177-4030-99DA-80C853D55EBA}" sibTransId="{2444CFB5-5C96-4731-91D5-D8F739D79014}"/>
    <dgm:cxn modelId="{C3EDCEA7-D02C-48A8-A64D-F526732EAFE1}" srcId="{4C771D36-7274-4EA1-B482-A365A785EE42}" destId="{9414D58D-0EC6-450E-A661-709758722EA1}" srcOrd="4" destOrd="0" parTransId="{D999E99F-DB6B-4632-8225-390B40BEF028}" sibTransId="{7166D00E-5DFE-4DD1-9A75-8FDB8AAE8E97}"/>
    <dgm:cxn modelId="{53B2ACA9-C33C-423C-AB36-53FBD5B8DD9B}" type="presOf" srcId="{9414D58D-0EC6-450E-A661-709758722EA1}" destId="{EC6BF24A-6C38-453D-9648-2A0FC5E663A7}" srcOrd="0" destOrd="0" presId="urn:microsoft.com/office/officeart/2005/8/layout/vList5"/>
    <dgm:cxn modelId="{507A9456-A05E-4FB8-B400-F70520A3384A}" srcId="{0EA38C01-1887-4B8C-AB50-6D4E9A94C259}" destId="{2CA84A3B-67D8-4452-A4D3-779465A039E5}" srcOrd="0" destOrd="0" parTransId="{D5932C0E-F8DC-4302-A603-2AFF6E819089}" sibTransId="{8EF51447-7DCE-411F-A596-618C4AE093C7}"/>
    <dgm:cxn modelId="{A267655F-2D86-423C-91CD-BD0E0850036A}" type="presOf" srcId="{A9CBCD03-611A-4030-8CE6-B7EC6EF1812B}" destId="{349EE624-4099-4064-8241-E816E8017C63}" srcOrd="0" destOrd="0" presId="urn:microsoft.com/office/officeart/2005/8/layout/vList5"/>
    <dgm:cxn modelId="{ABE8A8B1-4CC8-4E30-9F7E-F1BBB49106E1}" type="presOf" srcId="{24969A90-E2FB-4C06-B696-02BFCC70E137}" destId="{CD66B11A-8FDD-4CD5-ACC0-F77B3EF672CB}" srcOrd="0" destOrd="0" presId="urn:microsoft.com/office/officeart/2005/8/layout/vList5"/>
    <dgm:cxn modelId="{306002C5-B31F-4990-BA06-39ED148D1392}" srcId="{4C771D36-7274-4EA1-B482-A365A785EE42}" destId="{8EA9D860-E517-4F02-9700-B1BF4E08BA6E}" srcOrd="3" destOrd="0" parTransId="{35D8A361-F1E9-4C12-B25A-75F88EEC5915}" sibTransId="{4BB9D92B-F6F2-418D-A4A2-589D7D91FE15}"/>
    <dgm:cxn modelId="{2FF85674-8972-45FB-96ED-DF541D6AC341}" type="presOf" srcId="{FE27CD8E-10E3-4997-AF3A-4122F4612B5C}" destId="{2A87DF0B-ADDA-407A-87F9-6CBF5A655F91}" srcOrd="0" destOrd="0" presId="urn:microsoft.com/office/officeart/2005/8/layout/vList5"/>
    <dgm:cxn modelId="{B86F9D59-70E7-41A2-B485-F704B503476C}" type="presOf" srcId="{D7AF6A04-8D0A-474D-8E5C-199F90EF4BEE}" destId="{4547F77C-CE46-437C-98CD-C342482126F1}" srcOrd="0" destOrd="0" presId="urn:microsoft.com/office/officeart/2005/8/layout/vList5"/>
    <dgm:cxn modelId="{F1BD153A-E8C5-4E4E-9599-09E4C1240375}" srcId="{4C771D36-7274-4EA1-B482-A365A785EE42}" destId="{4020413B-2292-4F7C-8088-55FE33349C48}" srcOrd="2" destOrd="0" parTransId="{4228C309-85BF-4C32-AFE5-5CAEB609428F}" sibTransId="{8BD82E30-38D3-4C0E-AB89-4C1F8839336A}"/>
    <dgm:cxn modelId="{669AFDB7-AD0F-4659-95B9-23AE10A63B47}" srcId="{8EA9D860-E517-4F02-9700-B1BF4E08BA6E}" destId="{0B301CBF-3867-402E-8E01-0A13ACE37D35}" srcOrd="0" destOrd="0" parTransId="{E5675BD5-21EC-4C4C-B60D-21E80ABDA213}" sibTransId="{83D9D48D-7368-4ED3-8DFF-C4D5BA3470D5}"/>
    <dgm:cxn modelId="{C73CD006-7856-40FB-ABC5-5A9C266ED07A}" type="presOf" srcId="{8EA9D860-E517-4F02-9700-B1BF4E08BA6E}" destId="{5CADE14E-3284-4884-B57C-5D8E723847EF}" srcOrd="0" destOrd="0" presId="urn:microsoft.com/office/officeart/2005/8/layout/vList5"/>
    <dgm:cxn modelId="{353ECE32-5DD3-492A-937D-7A77680DB9E8}" type="presOf" srcId="{4C771D36-7274-4EA1-B482-A365A785EE42}" destId="{545B7406-C23E-4E97-A06C-22FF37DBCADA}" srcOrd="0" destOrd="0" presId="urn:microsoft.com/office/officeart/2005/8/layout/vList5"/>
    <dgm:cxn modelId="{2393C765-72C1-4F8B-BA2B-001237122606}" type="presOf" srcId="{AD92DD2A-DB69-4BB7-B418-19F9CEDCDBCF}" destId="{84EAB89C-EB80-489F-9AE1-BE78E2737716}" srcOrd="0" destOrd="0" presId="urn:microsoft.com/office/officeart/2005/8/layout/vList5"/>
    <dgm:cxn modelId="{C21204F1-5CF4-406F-8FCA-CBB1468CA803}" srcId="{9414D58D-0EC6-450E-A661-709758722EA1}" destId="{24969A90-E2FB-4C06-B696-02BFCC70E137}" srcOrd="0" destOrd="0" parTransId="{0B8E0FAD-6A68-492A-BCF5-B981AE1C98C0}" sibTransId="{7DC246A6-8039-49AF-A57E-C42C114E7922}"/>
    <dgm:cxn modelId="{D5F1F589-C6DB-4E2E-B4A7-AD29BC22EA43}" type="presOf" srcId="{338B68E2-3AE2-41E1-9713-8ECEC303E1C7}" destId="{34285FB2-5293-44A3-B1D1-20C0FD4FFC2B}" srcOrd="0" destOrd="1" presId="urn:microsoft.com/office/officeart/2005/8/layout/vList5"/>
    <dgm:cxn modelId="{C0E9F69E-5412-4589-803C-1F6C4EFA310E}" srcId="{0B0C6A50-5F15-44F8-986F-53D78E7DDD81}" destId="{A9CBCD03-611A-4030-8CE6-B7EC6EF1812B}" srcOrd="0" destOrd="0" parTransId="{82432F66-4DD4-4E8B-B5F3-340C511CAA80}" sibTransId="{AB9FD593-0CD2-4C22-998E-BFBA9BB7CD2D}"/>
    <dgm:cxn modelId="{E43AB86A-162A-4AA8-8FF5-362E9737C265}" type="presOf" srcId="{4020413B-2292-4F7C-8088-55FE33349C48}" destId="{9E7F88B3-E95D-408F-952B-E6058EA9E537}" srcOrd="0" destOrd="0" presId="urn:microsoft.com/office/officeart/2005/8/layout/vList5"/>
    <dgm:cxn modelId="{1278E180-1937-4434-BED4-439B276B80FD}" srcId="{4020413B-2292-4F7C-8088-55FE33349C48}" destId="{D7AF6A04-8D0A-474D-8E5C-199F90EF4BEE}" srcOrd="0" destOrd="0" parTransId="{7CEE6268-2321-4A6F-A5DF-E1CB2F9D1413}" sibTransId="{361D86E9-BF08-450E-9B11-9A3A052F95D9}"/>
    <dgm:cxn modelId="{00FAE843-6AC5-4FF0-A9CE-52302429CC5A}" srcId="{4C771D36-7274-4EA1-B482-A365A785EE42}" destId="{52203945-D720-4D4F-9100-42AFDDBF7DFA}" srcOrd="6" destOrd="0" parTransId="{FADEC421-6B6F-41B9-AC71-4D2DA30432AB}" sibTransId="{2B5E3B05-B2A0-468D-B9E6-0C3E2D170B86}"/>
    <dgm:cxn modelId="{77A324E3-53E3-4F6D-A010-09EF05D63FC7}" type="presOf" srcId="{0EA38C01-1887-4B8C-AB50-6D4E9A94C259}" destId="{54B3C04B-3CAC-47C8-998D-4B8AFFF47763}" srcOrd="0" destOrd="0" presId="urn:microsoft.com/office/officeart/2005/8/layout/vList5"/>
    <dgm:cxn modelId="{B29B363B-9EC4-47CB-9D62-C97A7B6DD3A8}" srcId="{4C771D36-7274-4EA1-B482-A365A785EE42}" destId="{AD92DD2A-DB69-4BB7-B418-19F9CEDCDBCF}" srcOrd="0" destOrd="0" parTransId="{83700417-864C-4923-88CA-483D36F64255}" sibTransId="{7365300C-52C0-4CD9-B4C8-2D7B539CB71A}"/>
    <dgm:cxn modelId="{3A09EF8E-74E3-452D-BA41-8C733C56E90E}" type="presOf" srcId="{0B301CBF-3867-402E-8E01-0A13ACE37D35}" destId="{80A632B4-EA07-43CF-A69A-611FF8FCA983}" srcOrd="0" destOrd="0" presId="urn:microsoft.com/office/officeart/2005/8/layout/vList5"/>
    <dgm:cxn modelId="{3CAF12A4-6B01-4BF7-9678-ACDA711CA7DB}" type="presOf" srcId="{2CA84A3B-67D8-4452-A4D3-779465A039E5}" destId="{34285FB2-5293-44A3-B1D1-20C0FD4FFC2B}" srcOrd="0" destOrd="0" presId="urn:microsoft.com/office/officeart/2005/8/layout/vList5"/>
    <dgm:cxn modelId="{88A85644-21C2-47A7-8162-7A54754EEC89}" type="presOf" srcId="{0B0C6A50-5F15-44F8-986F-53D78E7DDD81}" destId="{666E28AB-72EA-4510-B1BA-A8A405D6C8E4}" srcOrd="0" destOrd="0" presId="urn:microsoft.com/office/officeart/2005/8/layout/vList5"/>
    <dgm:cxn modelId="{7D962164-C2FF-4CCA-A5CF-F0767688F266}" srcId="{4C771D36-7274-4EA1-B482-A365A785EE42}" destId="{0B0C6A50-5F15-44F8-986F-53D78E7DDD81}" srcOrd="1" destOrd="0" parTransId="{450197B0-8FF5-45B7-9862-4F61B01E6337}" sibTransId="{EAC779AE-C04C-4296-A178-58F10F234875}"/>
    <dgm:cxn modelId="{2ED268DD-AD5F-4888-9E6E-1769F4A4DBC8}" type="presParOf" srcId="{545B7406-C23E-4E97-A06C-22FF37DBCADA}" destId="{E6C8BA4A-05E8-443F-B3BA-5DA2AB377D10}" srcOrd="0" destOrd="0" presId="urn:microsoft.com/office/officeart/2005/8/layout/vList5"/>
    <dgm:cxn modelId="{00E4AB15-BAF5-487F-8EE3-B0ECF06EAA23}" type="presParOf" srcId="{E6C8BA4A-05E8-443F-B3BA-5DA2AB377D10}" destId="{84EAB89C-EB80-489F-9AE1-BE78E2737716}" srcOrd="0" destOrd="0" presId="urn:microsoft.com/office/officeart/2005/8/layout/vList5"/>
    <dgm:cxn modelId="{1BACC4EE-8725-4211-A9EC-58E565B23E6F}" type="presParOf" srcId="{E6C8BA4A-05E8-443F-B3BA-5DA2AB377D10}" destId="{2A87DF0B-ADDA-407A-87F9-6CBF5A655F91}" srcOrd="1" destOrd="0" presId="urn:microsoft.com/office/officeart/2005/8/layout/vList5"/>
    <dgm:cxn modelId="{59A7E77F-9A8D-4417-A9FD-A99A0E676233}" type="presParOf" srcId="{545B7406-C23E-4E97-A06C-22FF37DBCADA}" destId="{DD55151E-F876-4A91-BFF7-1D09F33BC578}" srcOrd="1" destOrd="0" presId="urn:microsoft.com/office/officeart/2005/8/layout/vList5"/>
    <dgm:cxn modelId="{E53B0F4E-E868-4E96-B313-81839CB1E8F5}" type="presParOf" srcId="{545B7406-C23E-4E97-A06C-22FF37DBCADA}" destId="{07FEBE09-F612-46C4-AE3A-02A307A15346}" srcOrd="2" destOrd="0" presId="urn:microsoft.com/office/officeart/2005/8/layout/vList5"/>
    <dgm:cxn modelId="{F3932097-0B7F-421F-9C84-0A905F90AF3D}" type="presParOf" srcId="{07FEBE09-F612-46C4-AE3A-02A307A15346}" destId="{666E28AB-72EA-4510-B1BA-A8A405D6C8E4}" srcOrd="0" destOrd="0" presId="urn:microsoft.com/office/officeart/2005/8/layout/vList5"/>
    <dgm:cxn modelId="{E2EB7D65-05D6-4122-8E89-427ADEB7FC58}" type="presParOf" srcId="{07FEBE09-F612-46C4-AE3A-02A307A15346}" destId="{349EE624-4099-4064-8241-E816E8017C63}" srcOrd="1" destOrd="0" presId="urn:microsoft.com/office/officeart/2005/8/layout/vList5"/>
    <dgm:cxn modelId="{EF313F1A-DF72-4E23-A5D6-DE4938C2908C}" type="presParOf" srcId="{545B7406-C23E-4E97-A06C-22FF37DBCADA}" destId="{9CA015FD-FD52-43A3-8A2B-F5649EBCC7A2}" srcOrd="3" destOrd="0" presId="urn:microsoft.com/office/officeart/2005/8/layout/vList5"/>
    <dgm:cxn modelId="{C4203B00-2826-4D47-BCEE-561DFDA16AEA}" type="presParOf" srcId="{545B7406-C23E-4E97-A06C-22FF37DBCADA}" destId="{2F312DA0-2F3C-4EC2-A27D-F27AA9D335EC}" srcOrd="4" destOrd="0" presId="urn:microsoft.com/office/officeart/2005/8/layout/vList5"/>
    <dgm:cxn modelId="{52CCEBB1-AA10-4BD3-AF30-0982E6EC0C07}" type="presParOf" srcId="{2F312DA0-2F3C-4EC2-A27D-F27AA9D335EC}" destId="{9E7F88B3-E95D-408F-952B-E6058EA9E537}" srcOrd="0" destOrd="0" presId="urn:microsoft.com/office/officeart/2005/8/layout/vList5"/>
    <dgm:cxn modelId="{EE4206FA-4DF0-4912-B141-93AE5A4E91D3}" type="presParOf" srcId="{2F312DA0-2F3C-4EC2-A27D-F27AA9D335EC}" destId="{4547F77C-CE46-437C-98CD-C342482126F1}" srcOrd="1" destOrd="0" presId="urn:microsoft.com/office/officeart/2005/8/layout/vList5"/>
    <dgm:cxn modelId="{2FF0AFB5-DA1F-4F32-8C79-8B56BA8A553C}" type="presParOf" srcId="{545B7406-C23E-4E97-A06C-22FF37DBCADA}" destId="{2B91F90C-A607-46A5-A464-0EEEBE178A7A}" srcOrd="5" destOrd="0" presId="urn:microsoft.com/office/officeart/2005/8/layout/vList5"/>
    <dgm:cxn modelId="{FC56C92A-3B03-4B71-97A0-06033DA6931E}" type="presParOf" srcId="{545B7406-C23E-4E97-A06C-22FF37DBCADA}" destId="{A6FAB6C8-A0D3-4B8D-8592-B98ED794283B}" srcOrd="6" destOrd="0" presId="urn:microsoft.com/office/officeart/2005/8/layout/vList5"/>
    <dgm:cxn modelId="{72E6BFD8-5A65-4608-A0BC-D5472C26373B}" type="presParOf" srcId="{A6FAB6C8-A0D3-4B8D-8592-B98ED794283B}" destId="{5CADE14E-3284-4884-B57C-5D8E723847EF}" srcOrd="0" destOrd="0" presId="urn:microsoft.com/office/officeart/2005/8/layout/vList5"/>
    <dgm:cxn modelId="{F660C213-4C39-4F61-A5FC-BA5A5805BFFC}" type="presParOf" srcId="{A6FAB6C8-A0D3-4B8D-8592-B98ED794283B}" destId="{80A632B4-EA07-43CF-A69A-611FF8FCA983}" srcOrd="1" destOrd="0" presId="urn:microsoft.com/office/officeart/2005/8/layout/vList5"/>
    <dgm:cxn modelId="{44693B2B-3AB4-4C16-8085-580AF6DEE5BE}" type="presParOf" srcId="{545B7406-C23E-4E97-A06C-22FF37DBCADA}" destId="{05EBE7FD-6212-4CD9-B47F-DEB987541D7F}" srcOrd="7" destOrd="0" presId="urn:microsoft.com/office/officeart/2005/8/layout/vList5"/>
    <dgm:cxn modelId="{01E7F435-AB9A-46DD-AC68-E2F5A263A8BD}" type="presParOf" srcId="{545B7406-C23E-4E97-A06C-22FF37DBCADA}" destId="{E95F9671-673A-45B1-AF35-BE95CDA2FAF3}" srcOrd="8" destOrd="0" presId="urn:microsoft.com/office/officeart/2005/8/layout/vList5"/>
    <dgm:cxn modelId="{2155B2F8-0222-474D-9BF5-972A2686A5B3}" type="presParOf" srcId="{E95F9671-673A-45B1-AF35-BE95CDA2FAF3}" destId="{EC6BF24A-6C38-453D-9648-2A0FC5E663A7}" srcOrd="0" destOrd="0" presId="urn:microsoft.com/office/officeart/2005/8/layout/vList5"/>
    <dgm:cxn modelId="{EE2FFE1E-1A4F-4713-959A-7EF87E433195}" type="presParOf" srcId="{E95F9671-673A-45B1-AF35-BE95CDA2FAF3}" destId="{CD66B11A-8FDD-4CD5-ACC0-F77B3EF672CB}" srcOrd="1" destOrd="0" presId="urn:microsoft.com/office/officeart/2005/8/layout/vList5"/>
    <dgm:cxn modelId="{FB4C0DC8-5A31-4CD4-A4F5-FA17E3BDED3E}" type="presParOf" srcId="{545B7406-C23E-4E97-A06C-22FF37DBCADA}" destId="{36617097-FDA0-4EB6-A7C6-5FB31F84FDC2}" srcOrd="9" destOrd="0" presId="urn:microsoft.com/office/officeart/2005/8/layout/vList5"/>
    <dgm:cxn modelId="{CA941DEC-3A09-4737-AEA2-DCD8B74BA5F8}" type="presParOf" srcId="{545B7406-C23E-4E97-A06C-22FF37DBCADA}" destId="{D851DC34-E756-4F93-97A8-9F68D093DF64}" srcOrd="10" destOrd="0" presId="urn:microsoft.com/office/officeart/2005/8/layout/vList5"/>
    <dgm:cxn modelId="{FD6A6284-AB37-4DBA-A2EA-44F5E90151DB}" type="presParOf" srcId="{D851DC34-E756-4F93-97A8-9F68D093DF64}" destId="{54B3C04B-3CAC-47C8-998D-4B8AFFF47763}" srcOrd="0" destOrd="0" presId="urn:microsoft.com/office/officeart/2005/8/layout/vList5"/>
    <dgm:cxn modelId="{7F36D7F3-F4AE-4966-950A-818AFD1EC268}" type="presParOf" srcId="{D851DC34-E756-4F93-97A8-9F68D093DF64}" destId="{34285FB2-5293-44A3-B1D1-20C0FD4FFC2B}" srcOrd="1" destOrd="0" presId="urn:microsoft.com/office/officeart/2005/8/layout/vList5"/>
    <dgm:cxn modelId="{70A86C8A-F931-49EE-B5C4-8FA20943B4F6}" type="presParOf" srcId="{545B7406-C23E-4E97-A06C-22FF37DBCADA}" destId="{602502CA-10C8-4F8C-B49D-8125A6BBDEB1}" srcOrd="11" destOrd="0" presId="urn:microsoft.com/office/officeart/2005/8/layout/vList5"/>
    <dgm:cxn modelId="{9E21501A-0892-4435-969B-727085F0556A}" type="presParOf" srcId="{545B7406-C23E-4E97-A06C-22FF37DBCADA}" destId="{1A66CCB5-92E5-4BB6-ACEE-1616D6FCCA81}" srcOrd="12" destOrd="0" presId="urn:microsoft.com/office/officeart/2005/8/layout/vList5"/>
    <dgm:cxn modelId="{5069D890-695B-463A-A041-DD661944F5B8}" type="presParOf" srcId="{1A66CCB5-92E5-4BB6-ACEE-1616D6FCCA81}" destId="{DF941861-715C-4A7E-8721-175E4709720C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DE2C59-C0DC-4AA5-BAA6-7573E52FF8F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D6CE51-D2A6-4B99-9F40-3FB20B7ACBD7}">
      <dgm:prSet custT="1"/>
      <dgm:spPr/>
      <dgm:t>
        <a:bodyPr/>
        <a:lstStyle/>
        <a:p>
          <a:pPr rtl="0"/>
          <a:r>
            <a:rPr lang="en-US" sz="1600" dirty="0" smtClean="0"/>
            <a:t>Pure </a:t>
          </a:r>
          <a:r>
            <a:rPr lang="en-US" sz="1600" dirty="0" err="1" smtClean="0"/>
            <a:t>Mudarbah</a:t>
          </a:r>
          <a:r>
            <a:rPr lang="en-US" sz="1600" dirty="0" smtClean="0"/>
            <a:t> </a:t>
          </a:r>
          <a:endParaRPr lang="en-US" sz="1600" dirty="0"/>
        </a:p>
      </dgm:t>
    </dgm:pt>
    <dgm:pt modelId="{27BCE09D-B2BF-4D86-82BF-4140EF148B0E}" type="parTrans" cxnId="{751BAD65-8441-4F87-AFC9-5A263F2CB862}">
      <dgm:prSet/>
      <dgm:spPr/>
      <dgm:t>
        <a:bodyPr/>
        <a:lstStyle/>
        <a:p>
          <a:endParaRPr lang="en-US"/>
        </a:p>
      </dgm:t>
    </dgm:pt>
    <dgm:pt modelId="{DBCDF793-EE8F-4452-9760-B8323C79B140}" type="sibTrans" cxnId="{751BAD65-8441-4F87-AFC9-5A263F2CB862}">
      <dgm:prSet/>
      <dgm:spPr/>
      <dgm:t>
        <a:bodyPr/>
        <a:lstStyle/>
        <a:p>
          <a:endParaRPr lang="en-US"/>
        </a:p>
      </dgm:t>
    </dgm:pt>
    <dgm:pt modelId="{34470697-4C96-4C2C-908B-45F5823B497C}">
      <dgm:prSet custT="1"/>
      <dgm:spPr/>
      <dgm:t>
        <a:bodyPr/>
        <a:lstStyle/>
        <a:p>
          <a:pPr algn="l" rtl="0"/>
          <a:r>
            <a:rPr lang="en-US" sz="1800" dirty="0" smtClean="0"/>
            <a:t>Practiced earlier, it is no longer in use. </a:t>
          </a:r>
          <a:endParaRPr lang="en-US" sz="1800" dirty="0"/>
        </a:p>
      </dgm:t>
    </dgm:pt>
    <dgm:pt modelId="{049B835E-D5F9-4BCB-9E75-E91106B3C8CF}" type="parTrans" cxnId="{7BE95BAF-F828-467A-9AFD-D66D6BEA8DEB}">
      <dgm:prSet/>
      <dgm:spPr/>
      <dgm:t>
        <a:bodyPr/>
        <a:lstStyle/>
        <a:p>
          <a:endParaRPr lang="en-US"/>
        </a:p>
      </dgm:t>
    </dgm:pt>
    <dgm:pt modelId="{C1EE22D0-FC29-420D-BBC4-24767BAAEE58}" type="sibTrans" cxnId="{7BE95BAF-F828-467A-9AFD-D66D6BEA8DEB}">
      <dgm:prSet/>
      <dgm:spPr/>
      <dgm:t>
        <a:bodyPr/>
        <a:lstStyle/>
        <a:p>
          <a:endParaRPr lang="en-US"/>
        </a:p>
      </dgm:t>
    </dgm:pt>
    <dgm:pt modelId="{D9CB04B8-1CA2-429B-B0DF-93A5A92F5E75}">
      <dgm:prSet/>
      <dgm:spPr/>
      <dgm:t>
        <a:bodyPr/>
        <a:lstStyle/>
        <a:p>
          <a:pPr rtl="0"/>
          <a:r>
            <a:rPr lang="en-US" dirty="0" smtClean="0"/>
            <a:t>Pure </a:t>
          </a:r>
          <a:r>
            <a:rPr lang="en-US" dirty="0" err="1" smtClean="0"/>
            <a:t>Wakalah</a:t>
          </a:r>
          <a:r>
            <a:rPr lang="en-US" dirty="0" smtClean="0"/>
            <a:t> </a:t>
          </a:r>
          <a:endParaRPr lang="en-US" dirty="0"/>
        </a:p>
      </dgm:t>
    </dgm:pt>
    <dgm:pt modelId="{D87CB6EB-4E07-4EBC-92D7-C0901E8AB031}" type="parTrans" cxnId="{A2AF6AF3-6D7E-42D4-BDB8-5E18BD3CF63B}">
      <dgm:prSet/>
      <dgm:spPr/>
      <dgm:t>
        <a:bodyPr/>
        <a:lstStyle/>
        <a:p>
          <a:endParaRPr lang="en-US"/>
        </a:p>
      </dgm:t>
    </dgm:pt>
    <dgm:pt modelId="{9F3D59CE-B8F0-491E-B333-57065653E49B}" type="sibTrans" cxnId="{A2AF6AF3-6D7E-42D4-BDB8-5E18BD3CF63B}">
      <dgm:prSet/>
      <dgm:spPr/>
      <dgm:t>
        <a:bodyPr/>
        <a:lstStyle/>
        <a:p>
          <a:endParaRPr lang="en-US"/>
        </a:p>
      </dgm:t>
    </dgm:pt>
    <dgm:pt modelId="{4A7DB628-C400-46E8-ABD0-C68991088DB0}">
      <dgm:prSet/>
      <dgm:spPr/>
      <dgm:t>
        <a:bodyPr/>
        <a:lstStyle/>
        <a:p>
          <a:pPr rtl="0"/>
          <a:r>
            <a:rPr lang="en-US" dirty="0" smtClean="0"/>
            <a:t>Hybrid – </a:t>
          </a:r>
          <a:r>
            <a:rPr lang="en-US" dirty="0" err="1" smtClean="0"/>
            <a:t>Wakalah</a:t>
          </a:r>
          <a:r>
            <a:rPr lang="en-US" dirty="0" smtClean="0"/>
            <a:t> + </a:t>
          </a:r>
          <a:r>
            <a:rPr lang="en-US" dirty="0" err="1" smtClean="0"/>
            <a:t>Mudarbah</a:t>
          </a:r>
          <a:endParaRPr lang="en-US" dirty="0"/>
        </a:p>
      </dgm:t>
    </dgm:pt>
    <dgm:pt modelId="{200814A2-FAB3-4905-8CF3-F61B5C986FCB}" type="parTrans" cxnId="{520BF02D-2AD9-4C75-AC97-7D981BDE73F5}">
      <dgm:prSet/>
      <dgm:spPr/>
      <dgm:t>
        <a:bodyPr/>
        <a:lstStyle/>
        <a:p>
          <a:endParaRPr lang="en-US"/>
        </a:p>
      </dgm:t>
    </dgm:pt>
    <dgm:pt modelId="{03990CDB-92D9-4ABA-B042-AB1D0F769279}" type="sibTrans" cxnId="{520BF02D-2AD9-4C75-AC97-7D981BDE73F5}">
      <dgm:prSet/>
      <dgm:spPr/>
      <dgm:t>
        <a:bodyPr/>
        <a:lstStyle/>
        <a:p>
          <a:endParaRPr lang="en-US"/>
        </a:p>
      </dgm:t>
    </dgm:pt>
    <dgm:pt modelId="{EEAC782D-5830-48E8-81CC-46F6EFE9F72E}">
      <dgm:prSet/>
      <dgm:spPr/>
      <dgm:t>
        <a:bodyPr/>
        <a:lstStyle/>
        <a:p>
          <a:pPr rtl="0"/>
          <a:r>
            <a:rPr lang="en-US" dirty="0" smtClean="0"/>
            <a:t>Hybrid-  </a:t>
          </a:r>
          <a:r>
            <a:rPr lang="en-US" dirty="0" err="1" smtClean="0"/>
            <a:t>Wakalah</a:t>
          </a:r>
          <a:r>
            <a:rPr lang="en-US" dirty="0" smtClean="0"/>
            <a:t>+ </a:t>
          </a:r>
          <a:r>
            <a:rPr lang="en-US" dirty="0" err="1" smtClean="0"/>
            <a:t>Mudarbah</a:t>
          </a:r>
          <a:r>
            <a:rPr lang="en-US" dirty="0" smtClean="0"/>
            <a:t>+ </a:t>
          </a:r>
          <a:r>
            <a:rPr lang="en-US" dirty="0" err="1" smtClean="0"/>
            <a:t>Waqf</a:t>
          </a:r>
          <a:endParaRPr lang="en-US" dirty="0"/>
        </a:p>
      </dgm:t>
    </dgm:pt>
    <dgm:pt modelId="{15A0EE69-49E1-497D-9979-C0F9CB610990}" type="parTrans" cxnId="{0AC1A9AA-FAAB-4D4C-B929-CB7820EF07D9}">
      <dgm:prSet/>
      <dgm:spPr/>
      <dgm:t>
        <a:bodyPr/>
        <a:lstStyle/>
        <a:p>
          <a:endParaRPr lang="en-US"/>
        </a:p>
      </dgm:t>
    </dgm:pt>
    <dgm:pt modelId="{431D341F-F9CA-4261-A6C9-73B7EE8AA273}" type="sibTrans" cxnId="{0AC1A9AA-FAAB-4D4C-B929-CB7820EF07D9}">
      <dgm:prSet/>
      <dgm:spPr/>
      <dgm:t>
        <a:bodyPr/>
        <a:lstStyle/>
        <a:p>
          <a:endParaRPr lang="en-US"/>
        </a:p>
      </dgm:t>
    </dgm:pt>
    <dgm:pt modelId="{0BEE3A07-832B-4ED6-8304-63D1BF0914A5}">
      <dgm:prSet custT="1"/>
      <dgm:spPr/>
      <dgm:t>
        <a:bodyPr/>
        <a:lstStyle/>
        <a:p>
          <a:pPr algn="l" rtl="0"/>
          <a:r>
            <a:rPr lang="en-US" sz="1800" dirty="0" smtClean="0"/>
            <a:t>This model in not widely practiced. </a:t>
          </a:r>
          <a:endParaRPr lang="en-US" sz="1800" dirty="0"/>
        </a:p>
      </dgm:t>
    </dgm:pt>
    <dgm:pt modelId="{21B70315-7AD7-405A-807D-8201CA738284}" type="parTrans" cxnId="{80A55CBB-1290-4352-A4B9-18A394CAA306}">
      <dgm:prSet/>
      <dgm:spPr/>
      <dgm:t>
        <a:bodyPr/>
        <a:lstStyle/>
        <a:p>
          <a:endParaRPr lang="en-US"/>
        </a:p>
      </dgm:t>
    </dgm:pt>
    <dgm:pt modelId="{671B4638-6A55-4946-A992-3C6C286FAEFB}" type="sibTrans" cxnId="{80A55CBB-1290-4352-A4B9-18A394CAA306}">
      <dgm:prSet/>
      <dgm:spPr/>
      <dgm:t>
        <a:bodyPr/>
        <a:lstStyle/>
        <a:p>
          <a:endParaRPr lang="en-US"/>
        </a:p>
      </dgm:t>
    </dgm:pt>
    <dgm:pt modelId="{3F883222-A3E1-4A99-A3BD-4C435AD3B0FE}">
      <dgm:prSet custT="1"/>
      <dgm:spPr/>
      <dgm:t>
        <a:bodyPr/>
        <a:lstStyle/>
        <a:p>
          <a:pPr algn="l" rtl="0"/>
          <a:r>
            <a:rPr lang="en-US" sz="1800" dirty="0" smtClean="0"/>
            <a:t>This is the most prevalent model. </a:t>
          </a:r>
          <a:endParaRPr lang="en-US" sz="1800" dirty="0"/>
        </a:p>
      </dgm:t>
    </dgm:pt>
    <dgm:pt modelId="{6180A164-2638-4DB4-A668-EE0A2952026F}" type="parTrans" cxnId="{6AB78384-9090-4129-B930-800395BD9AB9}">
      <dgm:prSet/>
      <dgm:spPr/>
      <dgm:t>
        <a:bodyPr/>
        <a:lstStyle/>
        <a:p>
          <a:endParaRPr lang="en-US"/>
        </a:p>
      </dgm:t>
    </dgm:pt>
    <dgm:pt modelId="{9537D41A-946F-432D-8AC8-A107C48CEA0A}" type="sibTrans" cxnId="{6AB78384-9090-4129-B930-800395BD9AB9}">
      <dgm:prSet/>
      <dgm:spPr/>
      <dgm:t>
        <a:bodyPr/>
        <a:lstStyle/>
        <a:p>
          <a:endParaRPr lang="en-US"/>
        </a:p>
      </dgm:t>
    </dgm:pt>
    <dgm:pt modelId="{8FB8EF57-36EE-4A72-9C43-0A162CAEBEC8}">
      <dgm:prSet custT="1"/>
      <dgm:spPr/>
      <dgm:t>
        <a:bodyPr/>
        <a:lstStyle/>
        <a:p>
          <a:pPr algn="l" rtl="0"/>
          <a:r>
            <a:rPr lang="en-US" sz="1800" dirty="0" smtClean="0"/>
            <a:t>This model was suggested by Shari’ah Scholars in Pakistan. </a:t>
          </a:r>
          <a:endParaRPr lang="en-US" sz="1800" dirty="0"/>
        </a:p>
      </dgm:t>
    </dgm:pt>
    <dgm:pt modelId="{345C9E6D-70C4-4359-9AB7-DC5C00825EA5}" type="parTrans" cxnId="{6B0E9855-3BC4-4D7B-A320-17B630E4BFBF}">
      <dgm:prSet/>
      <dgm:spPr/>
      <dgm:t>
        <a:bodyPr/>
        <a:lstStyle/>
        <a:p>
          <a:endParaRPr lang="en-US"/>
        </a:p>
      </dgm:t>
    </dgm:pt>
    <dgm:pt modelId="{5FAB43F1-7097-4072-85B2-51CD5B08A61E}" type="sibTrans" cxnId="{6B0E9855-3BC4-4D7B-A320-17B630E4BFBF}">
      <dgm:prSet/>
      <dgm:spPr/>
      <dgm:t>
        <a:bodyPr/>
        <a:lstStyle/>
        <a:p>
          <a:endParaRPr lang="en-US"/>
        </a:p>
      </dgm:t>
    </dgm:pt>
    <dgm:pt modelId="{8A0E7ED9-90E4-47AF-8785-46A858C4FCCD}" type="pres">
      <dgm:prSet presAssocID="{54DE2C59-C0DC-4AA5-BAA6-7573E52FF8F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FE128C5-5212-4570-AAB6-F3545A1AB73B}" type="pres">
      <dgm:prSet presAssocID="{94D6CE51-D2A6-4B99-9F40-3FB20B7ACBD7}" presName="horFlow" presStyleCnt="0"/>
      <dgm:spPr/>
    </dgm:pt>
    <dgm:pt modelId="{8AC1D271-E188-4191-9460-FC3F89FE3E01}" type="pres">
      <dgm:prSet presAssocID="{94D6CE51-D2A6-4B99-9F40-3FB20B7ACBD7}" presName="bigChev" presStyleLbl="node1" presStyleIdx="0" presStyleCnt="4"/>
      <dgm:spPr/>
      <dgm:t>
        <a:bodyPr/>
        <a:lstStyle/>
        <a:p>
          <a:endParaRPr lang="en-US"/>
        </a:p>
      </dgm:t>
    </dgm:pt>
    <dgm:pt modelId="{0673A563-D71B-4369-9C77-2F5DD243A507}" type="pres">
      <dgm:prSet presAssocID="{049B835E-D5F9-4BCB-9E75-E91106B3C8CF}" presName="parTrans" presStyleCnt="0"/>
      <dgm:spPr/>
    </dgm:pt>
    <dgm:pt modelId="{6307061F-5A40-499D-ACAA-AC77EC82DFB7}" type="pres">
      <dgm:prSet presAssocID="{34470697-4C96-4C2C-908B-45F5823B497C}" presName="node" presStyleLbl="alignAccFollowNode1" presStyleIdx="0" presStyleCnt="4" custScaleX="234541" custLinFactNeighborY="16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80A177-C42B-40A0-9BFA-A4EE72097451}" type="pres">
      <dgm:prSet presAssocID="{94D6CE51-D2A6-4B99-9F40-3FB20B7ACBD7}" presName="vSp" presStyleCnt="0"/>
      <dgm:spPr/>
    </dgm:pt>
    <dgm:pt modelId="{AD3EC28B-237D-492E-B933-263FCF1D6BD2}" type="pres">
      <dgm:prSet presAssocID="{D9CB04B8-1CA2-429B-B0DF-93A5A92F5E75}" presName="horFlow" presStyleCnt="0"/>
      <dgm:spPr/>
    </dgm:pt>
    <dgm:pt modelId="{A5624AE7-29AD-41CD-AE8A-41FEBE9EFC79}" type="pres">
      <dgm:prSet presAssocID="{D9CB04B8-1CA2-429B-B0DF-93A5A92F5E75}" presName="bigChev" presStyleLbl="node1" presStyleIdx="1" presStyleCnt="4"/>
      <dgm:spPr/>
      <dgm:t>
        <a:bodyPr/>
        <a:lstStyle/>
        <a:p>
          <a:endParaRPr lang="en-US"/>
        </a:p>
      </dgm:t>
    </dgm:pt>
    <dgm:pt modelId="{832165D8-1BF3-4A1A-BE3E-ADCAFFF16268}" type="pres">
      <dgm:prSet presAssocID="{21B70315-7AD7-405A-807D-8201CA738284}" presName="parTrans" presStyleCnt="0"/>
      <dgm:spPr/>
    </dgm:pt>
    <dgm:pt modelId="{FDF104FF-9171-48C9-8F6D-2470ECD2FFB3}" type="pres">
      <dgm:prSet presAssocID="{0BEE3A07-832B-4ED6-8304-63D1BF0914A5}" presName="node" presStyleLbl="alignAccFollowNode1" presStyleIdx="1" presStyleCnt="4" custScaleX="233671" custLinFactNeighborX="25809" custLinFactNeighborY="-5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910D9-D230-451A-8F2A-2929B37D7B5C}" type="pres">
      <dgm:prSet presAssocID="{D9CB04B8-1CA2-429B-B0DF-93A5A92F5E75}" presName="vSp" presStyleCnt="0"/>
      <dgm:spPr/>
    </dgm:pt>
    <dgm:pt modelId="{A29C30A2-5FFE-4E00-AE42-2D1FE0250B02}" type="pres">
      <dgm:prSet presAssocID="{4A7DB628-C400-46E8-ABD0-C68991088DB0}" presName="horFlow" presStyleCnt="0"/>
      <dgm:spPr/>
    </dgm:pt>
    <dgm:pt modelId="{1576AA11-2A53-493E-9844-DF511AEEFEEC}" type="pres">
      <dgm:prSet presAssocID="{4A7DB628-C400-46E8-ABD0-C68991088DB0}" presName="bigChev" presStyleLbl="node1" presStyleIdx="2" presStyleCnt="4"/>
      <dgm:spPr/>
      <dgm:t>
        <a:bodyPr/>
        <a:lstStyle/>
        <a:p>
          <a:endParaRPr lang="en-US"/>
        </a:p>
      </dgm:t>
    </dgm:pt>
    <dgm:pt modelId="{9A8AF737-37DC-4A6E-BFB4-0E543DA66AE5}" type="pres">
      <dgm:prSet presAssocID="{6180A164-2638-4DB4-A668-EE0A2952026F}" presName="parTrans" presStyleCnt="0"/>
      <dgm:spPr/>
    </dgm:pt>
    <dgm:pt modelId="{8B5B3669-7798-4FD6-B611-13AC1C9D88B3}" type="pres">
      <dgm:prSet presAssocID="{3F883222-A3E1-4A99-A3BD-4C435AD3B0FE}" presName="node" presStyleLbl="alignAccFollowNode1" presStyleIdx="2" presStyleCnt="4" custScaleX="228326" custLinFactNeighborX="18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EA7A5A-0C7F-42BE-9CDF-6AA75611A76A}" type="pres">
      <dgm:prSet presAssocID="{4A7DB628-C400-46E8-ABD0-C68991088DB0}" presName="vSp" presStyleCnt="0"/>
      <dgm:spPr/>
    </dgm:pt>
    <dgm:pt modelId="{43CDB3D9-5948-4AB0-8999-7630BA42055A}" type="pres">
      <dgm:prSet presAssocID="{EEAC782D-5830-48E8-81CC-46F6EFE9F72E}" presName="horFlow" presStyleCnt="0"/>
      <dgm:spPr/>
    </dgm:pt>
    <dgm:pt modelId="{B9B556E0-B6A5-4DB9-BAA1-EEC9DC4DB2D3}" type="pres">
      <dgm:prSet presAssocID="{EEAC782D-5830-48E8-81CC-46F6EFE9F72E}" presName="bigChev" presStyleLbl="node1" presStyleIdx="3" presStyleCnt="4"/>
      <dgm:spPr/>
      <dgm:t>
        <a:bodyPr/>
        <a:lstStyle/>
        <a:p>
          <a:endParaRPr lang="en-US"/>
        </a:p>
      </dgm:t>
    </dgm:pt>
    <dgm:pt modelId="{7530BACF-0228-4BB7-8359-73CBA2982AA4}" type="pres">
      <dgm:prSet presAssocID="{345C9E6D-70C4-4359-9AB7-DC5C00825EA5}" presName="parTrans" presStyleCnt="0"/>
      <dgm:spPr/>
    </dgm:pt>
    <dgm:pt modelId="{41ED04A0-903D-4116-AA30-265A217C82D6}" type="pres">
      <dgm:prSet presAssocID="{8FB8EF57-36EE-4A72-9C43-0A162CAEBEC8}" presName="node" presStyleLbl="alignAccFollowNode1" presStyleIdx="3" presStyleCnt="4" custScaleX="219995" custLinFactNeighborX="18224" custLinFactNeighborY="9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C1A9AA-FAAB-4D4C-B929-CB7820EF07D9}" srcId="{54DE2C59-C0DC-4AA5-BAA6-7573E52FF8FD}" destId="{EEAC782D-5830-48E8-81CC-46F6EFE9F72E}" srcOrd="3" destOrd="0" parTransId="{15A0EE69-49E1-497D-9979-C0F9CB610990}" sibTransId="{431D341F-F9CA-4261-A6C9-73B7EE8AA273}"/>
    <dgm:cxn modelId="{AF55FA3A-CC4A-4FA7-8578-E012FA302032}" type="presOf" srcId="{4A7DB628-C400-46E8-ABD0-C68991088DB0}" destId="{1576AA11-2A53-493E-9844-DF511AEEFEEC}" srcOrd="0" destOrd="0" presId="urn:microsoft.com/office/officeart/2005/8/layout/lProcess3"/>
    <dgm:cxn modelId="{7A47A500-9899-480A-BFBE-3F2DA733FA70}" type="presOf" srcId="{34470697-4C96-4C2C-908B-45F5823B497C}" destId="{6307061F-5A40-499D-ACAA-AC77EC82DFB7}" srcOrd="0" destOrd="0" presId="urn:microsoft.com/office/officeart/2005/8/layout/lProcess3"/>
    <dgm:cxn modelId="{6B0E9855-3BC4-4D7B-A320-17B630E4BFBF}" srcId="{EEAC782D-5830-48E8-81CC-46F6EFE9F72E}" destId="{8FB8EF57-36EE-4A72-9C43-0A162CAEBEC8}" srcOrd="0" destOrd="0" parTransId="{345C9E6D-70C4-4359-9AB7-DC5C00825EA5}" sibTransId="{5FAB43F1-7097-4072-85B2-51CD5B08A61E}"/>
    <dgm:cxn modelId="{751BAD65-8441-4F87-AFC9-5A263F2CB862}" srcId="{54DE2C59-C0DC-4AA5-BAA6-7573E52FF8FD}" destId="{94D6CE51-D2A6-4B99-9F40-3FB20B7ACBD7}" srcOrd="0" destOrd="0" parTransId="{27BCE09D-B2BF-4D86-82BF-4140EF148B0E}" sibTransId="{DBCDF793-EE8F-4452-9760-B8323C79B140}"/>
    <dgm:cxn modelId="{83172D2A-28D5-4228-8BE1-9E77A311C427}" type="presOf" srcId="{0BEE3A07-832B-4ED6-8304-63D1BF0914A5}" destId="{FDF104FF-9171-48C9-8F6D-2470ECD2FFB3}" srcOrd="0" destOrd="0" presId="urn:microsoft.com/office/officeart/2005/8/layout/lProcess3"/>
    <dgm:cxn modelId="{80A55CBB-1290-4352-A4B9-18A394CAA306}" srcId="{D9CB04B8-1CA2-429B-B0DF-93A5A92F5E75}" destId="{0BEE3A07-832B-4ED6-8304-63D1BF0914A5}" srcOrd="0" destOrd="0" parTransId="{21B70315-7AD7-405A-807D-8201CA738284}" sibTransId="{671B4638-6A55-4946-A992-3C6C286FAEFB}"/>
    <dgm:cxn modelId="{520BF02D-2AD9-4C75-AC97-7D981BDE73F5}" srcId="{54DE2C59-C0DC-4AA5-BAA6-7573E52FF8FD}" destId="{4A7DB628-C400-46E8-ABD0-C68991088DB0}" srcOrd="2" destOrd="0" parTransId="{200814A2-FAB3-4905-8CF3-F61B5C986FCB}" sibTransId="{03990CDB-92D9-4ABA-B042-AB1D0F769279}"/>
    <dgm:cxn modelId="{0EC8985B-720C-49CC-9735-58AAD26239CF}" type="presOf" srcId="{3F883222-A3E1-4A99-A3BD-4C435AD3B0FE}" destId="{8B5B3669-7798-4FD6-B611-13AC1C9D88B3}" srcOrd="0" destOrd="0" presId="urn:microsoft.com/office/officeart/2005/8/layout/lProcess3"/>
    <dgm:cxn modelId="{6D37DD29-86AE-48DF-AC7F-71BF3CF1B61B}" type="presOf" srcId="{94D6CE51-D2A6-4B99-9F40-3FB20B7ACBD7}" destId="{8AC1D271-E188-4191-9460-FC3F89FE3E01}" srcOrd="0" destOrd="0" presId="urn:microsoft.com/office/officeart/2005/8/layout/lProcess3"/>
    <dgm:cxn modelId="{A81781BA-F607-4D4D-9041-4B7C12A96D02}" type="presOf" srcId="{8FB8EF57-36EE-4A72-9C43-0A162CAEBEC8}" destId="{41ED04A0-903D-4116-AA30-265A217C82D6}" srcOrd="0" destOrd="0" presId="urn:microsoft.com/office/officeart/2005/8/layout/lProcess3"/>
    <dgm:cxn modelId="{15630924-6911-40A3-A877-AE5F11DA9735}" type="presOf" srcId="{EEAC782D-5830-48E8-81CC-46F6EFE9F72E}" destId="{B9B556E0-B6A5-4DB9-BAA1-EEC9DC4DB2D3}" srcOrd="0" destOrd="0" presId="urn:microsoft.com/office/officeart/2005/8/layout/lProcess3"/>
    <dgm:cxn modelId="{7BE95BAF-F828-467A-9AFD-D66D6BEA8DEB}" srcId="{94D6CE51-D2A6-4B99-9F40-3FB20B7ACBD7}" destId="{34470697-4C96-4C2C-908B-45F5823B497C}" srcOrd="0" destOrd="0" parTransId="{049B835E-D5F9-4BCB-9E75-E91106B3C8CF}" sibTransId="{C1EE22D0-FC29-420D-BBC4-24767BAAEE58}"/>
    <dgm:cxn modelId="{A2AF6AF3-6D7E-42D4-BDB8-5E18BD3CF63B}" srcId="{54DE2C59-C0DC-4AA5-BAA6-7573E52FF8FD}" destId="{D9CB04B8-1CA2-429B-B0DF-93A5A92F5E75}" srcOrd="1" destOrd="0" parTransId="{D87CB6EB-4E07-4EBC-92D7-C0901E8AB031}" sibTransId="{9F3D59CE-B8F0-491E-B333-57065653E49B}"/>
    <dgm:cxn modelId="{A859F633-D4D9-4E1E-8236-272CAAB2A04E}" type="presOf" srcId="{54DE2C59-C0DC-4AA5-BAA6-7573E52FF8FD}" destId="{8A0E7ED9-90E4-47AF-8785-46A858C4FCCD}" srcOrd="0" destOrd="0" presId="urn:microsoft.com/office/officeart/2005/8/layout/lProcess3"/>
    <dgm:cxn modelId="{6AB78384-9090-4129-B930-800395BD9AB9}" srcId="{4A7DB628-C400-46E8-ABD0-C68991088DB0}" destId="{3F883222-A3E1-4A99-A3BD-4C435AD3B0FE}" srcOrd="0" destOrd="0" parTransId="{6180A164-2638-4DB4-A668-EE0A2952026F}" sibTransId="{9537D41A-946F-432D-8AC8-A107C48CEA0A}"/>
    <dgm:cxn modelId="{E81C6164-DEFA-4292-A85D-08BA8E7C92F9}" type="presOf" srcId="{D9CB04B8-1CA2-429B-B0DF-93A5A92F5E75}" destId="{A5624AE7-29AD-41CD-AE8A-41FEBE9EFC79}" srcOrd="0" destOrd="0" presId="urn:microsoft.com/office/officeart/2005/8/layout/lProcess3"/>
    <dgm:cxn modelId="{55918449-3691-42BD-A903-B3756CCC5E43}" type="presParOf" srcId="{8A0E7ED9-90E4-47AF-8785-46A858C4FCCD}" destId="{DFE128C5-5212-4570-AAB6-F3545A1AB73B}" srcOrd="0" destOrd="0" presId="urn:microsoft.com/office/officeart/2005/8/layout/lProcess3"/>
    <dgm:cxn modelId="{4CAF6633-DA5E-4237-AC18-DE9557246567}" type="presParOf" srcId="{DFE128C5-5212-4570-AAB6-F3545A1AB73B}" destId="{8AC1D271-E188-4191-9460-FC3F89FE3E01}" srcOrd="0" destOrd="0" presId="urn:microsoft.com/office/officeart/2005/8/layout/lProcess3"/>
    <dgm:cxn modelId="{08219DB3-2AFB-4B39-A520-1BE9E3A92E4A}" type="presParOf" srcId="{DFE128C5-5212-4570-AAB6-F3545A1AB73B}" destId="{0673A563-D71B-4369-9C77-2F5DD243A507}" srcOrd="1" destOrd="0" presId="urn:microsoft.com/office/officeart/2005/8/layout/lProcess3"/>
    <dgm:cxn modelId="{D3CC6374-9CF5-4D9C-8F18-BD4400BB385B}" type="presParOf" srcId="{DFE128C5-5212-4570-AAB6-F3545A1AB73B}" destId="{6307061F-5A40-499D-ACAA-AC77EC82DFB7}" srcOrd="2" destOrd="0" presId="urn:microsoft.com/office/officeart/2005/8/layout/lProcess3"/>
    <dgm:cxn modelId="{1940650F-504B-40E3-881B-0D876D948D1F}" type="presParOf" srcId="{8A0E7ED9-90E4-47AF-8785-46A858C4FCCD}" destId="{6A80A177-C42B-40A0-9BFA-A4EE72097451}" srcOrd="1" destOrd="0" presId="urn:microsoft.com/office/officeart/2005/8/layout/lProcess3"/>
    <dgm:cxn modelId="{BD7CF8C8-32DC-4071-B8F2-ABC2F343A802}" type="presParOf" srcId="{8A0E7ED9-90E4-47AF-8785-46A858C4FCCD}" destId="{AD3EC28B-237D-492E-B933-263FCF1D6BD2}" srcOrd="2" destOrd="0" presId="urn:microsoft.com/office/officeart/2005/8/layout/lProcess3"/>
    <dgm:cxn modelId="{80E86DAA-F2E0-4248-AD27-8890B9893B65}" type="presParOf" srcId="{AD3EC28B-237D-492E-B933-263FCF1D6BD2}" destId="{A5624AE7-29AD-41CD-AE8A-41FEBE9EFC79}" srcOrd="0" destOrd="0" presId="urn:microsoft.com/office/officeart/2005/8/layout/lProcess3"/>
    <dgm:cxn modelId="{A03924A7-1896-4339-8106-9449B08E55DC}" type="presParOf" srcId="{AD3EC28B-237D-492E-B933-263FCF1D6BD2}" destId="{832165D8-1BF3-4A1A-BE3E-ADCAFFF16268}" srcOrd="1" destOrd="0" presId="urn:microsoft.com/office/officeart/2005/8/layout/lProcess3"/>
    <dgm:cxn modelId="{566231C1-21C4-4897-B3F0-D8288C29CC9C}" type="presParOf" srcId="{AD3EC28B-237D-492E-B933-263FCF1D6BD2}" destId="{FDF104FF-9171-48C9-8F6D-2470ECD2FFB3}" srcOrd="2" destOrd="0" presId="urn:microsoft.com/office/officeart/2005/8/layout/lProcess3"/>
    <dgm:cxn modelId="{2F182759-0538-4F21-A4A6-401410A1F28A}" type="presParOf" srcId="{8A0E7ED9-90E4-47AF-8785-46A858C4FCCD}" destId="{B82910D9-D230-451A-8F2A-2929B37D7B5C}" srcOrd="3" destOrd="0" presId="urn:microsoft.com/office/officeart/2005/8/layout/lProcess3"/>
    <dgm:cxn modelId="{F233CE45-104E-413B-AFD7-3C946EB6C8B5}" type="presParOf" srcId="{8A0E7ED9-90E4-47AF-8785-46A858C4FCCD}" destId="{A29C30A2-5FFE-4E00-AE42-2D1FE0250B02}" srcOrd="4" destOrd="0" presId="urn:microsoft.com/office/officeart/2005/8/layout/lProcess3"/>
    <dgm:cxn modelId="{23CD6AAE-0244-4835-A83D-A342754A8F9C}" type="presParOf" srcId="{A29C30A2-5FFE-4E00-AE42-2D1FE0250B02}" destId="{1576AA11-2A53-493E-9844-DF511AEEFEEC}" srcOrd="0" destOrd="0" presId="urn:microsoft.com/office/officeart/2005/8/layout/lProcess3"/>
    <dgm:cxn modelId="{203C2226-C5D4-43B6-AC75-3186EE2FF3C8}" type="presParOf" srcId="{A29C30A2-5FFE-4E00-AE42-2D1FE0250B02}" destId="{9A8AF737-37DC-4A6E-BFB4-0E543DA66AE5}" srcOrd="1" destOrd="0" presId="urn:microsoft.com/office/officeart/2005/8/layout/lProcess3"/>
    <dgm:cxn modelId="{DD680C2A-5821-4395-92AA-94FEFD2EF21D}" type="presParOf" srcId="{A29C30A2-5FFE-4E00-AE42-2D1FE0250B02}" destId="{8B5B3669-7798-4FD6-B611-13AC1C9D88B3}" srcOrd="2" destOrd="0" presId="urn:microsoft.com/office/officeart/2005/8/layout/lProcess3"/>
    <dgm:cxn modelId="{C02469CB-3FF6-460C-BC88-C9C37EDC4F51}" type="presParOf" srcId="{8A0E7ED9-90E4-47AF-8785-46A858C4FCCD}" destId="{0DEA7A5A-0C7F-42BE-9CDF-6AA75611A76A}" srcOrd="5" destOrd="0" presId="urn:microsoft.com/office/officeart/2005/8/layout/lProcess3"/>
    <dgm:cxn modelId="{AAC0B797-B269-4CB8-A8F7-599DA9160864}" type="presParOf" srcId="{8A0E7ED9-90E4-47AF-8785-46A858C4FCCD}" destId="{43CDB3D9-5948-4AB0-8999-7630BA42055A}" srcOrd="6" destOrd="0" presId="urn:microsoft.com/office/officeart/2005/8/layout/lProcess3"/>
    <dgm:cxn modelId="{9A395AE6-F441-4663-BE06-5D82F2132191}" type="presParOf" srcId="{43CDB3D9-5948-4AB0-8999-7630BA42055A}" destId="{B9B556E0-B6A5-4DB9-BAA1-EEC9DC4DB2D3}" srcOrd="0" destOrd="0" presId="urn:microsoft.com/office/officeart/2005/8/layout/lProcess3"/>
    <dgm:cxn modelId="{AEC629A9-4C07-4E72-AD57-A55D5A2EE68E}" type="presParOf" srcId="{43CDB3D9-5948-4AB0-8999-7630BA42055A}" destId="{7530BACF-0228-4BB7-8359-73CBA2982AA4}" srcOrd="1" destOrd="0" presId="urn:microsoft.com/office/officeart/2005/8/layout/lProcess3"/>
    <dgm:cxn modelId="{A728FF70-0273-4F8C-AF6A-9634BE9D7351}" type="presParOf" srcId="{43CDB3D9-5948-4AB0-8999-7630BA42055A}" destId="{41ED04A0-903D-4116-AA30-265A217C82D6}" srcOrd="2" destOrd="0" presId="urn:microsoft.com/office/officeart/2005/8/layout/lProcess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62D037-A8B2-410F-9324-5CE8CBA90895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A2CC6B-817A-4E2E-9373-BF2E4334464B}">
      <dgm:prSet phldrT="[Text]"/>
      <dgm:spPr/>
      <dgm:t>
        <a:bodyPr/>
        <a:lstStyle/>
        <a:p>
          <a:r>
            <a:rPr lang="en-US" dirty="0" err="1" smtClean="0"/>
            <a:t>Wakalah</a:t>
          </a:r>
          <a:endParaRPr lang="en-US" dirty="0"/>
        </a:p>
      </dgm:t>
    </dgm:pt>
    <dgm:pt modelId="{F520A1EB-E82F-4243-BF84-6F555AA8F722}" type="parTrans" cxnId="{445B3680-68EB-4ECA-B03B-1FE0FB9BD988}">
      <dgm:prSet/>
      <dgm:spPr/>
      <dgm:t>
        <a:bodyPr/>
        <a:lstStyle/>
        <a:p>
          <a:endParaRPr lang="en-US"/>
        </a:p>
      </dgm:t>
    </dgm:pt>
    <dgm:pt modelId="{582D788F-8295-496A-9760-17933BB995D5}" type="sibTrans" cxnId="{445B3680-68EB-4ECA-B03B-1FE0FB9BD988}">
      <dgm:prSet/>
      <dgm:spPr/>
      <dgm:t>
        <a:bodyPr/>
        <a:lstStyle/>
        <a:p>
          <a:endParaRPr lang="en-US"/>
        </a:p>
      </dgm:t>
    </dgm:pt>
    <dgm:pt modelId="{D4CD6993-7CFD-449C-BEA0-15B841532665}">
      <dgm:prSet phldrT="[Text]"/>
      <dgm:spPr/>
      <dgm:t>
        <a:bodyPr/>
        <a:lstStyle/>
        <a:p>
          <a:r>
            <a:rPr lang="en-US" dirty="0" err="1" smtClean="0"/>
            <a:t>Wakalah</a:t>
          </a:r>
          <a:endParaRPr lang="en-US" dirty="0"/>
        </a:p>
      </dgm:t>
    </dgm:pt>
    <dgm:pt modelId="{45BDDDE5-7938-4E36-A209-122DAA3EF30D}" type="parTrans" cxnId="{FE376FDA-5379-4ABB-AB30-35CB94199A9F}">
      <dgm:prSet/>
      <dgm:spPr/>
      <dgm:t>
        <a:bodyPr/>
        <a:lstStyle/>
        <a:p>
          <a:endParaRPr lang="en-US"/>
        </a:p>
      </dgm:t>
    </dgm:pt>
    <dgm:pt modelId="{2B5D279C-AD62-4136-A597-F3E290D47CA0}" type="sibTrans" cxnId="{FE376FDA-5379-4ABB-AB30-35CB94199A9F}">
      <dgm:prSet/>
      <dgm:spPr/>
      <dgm:t>
        <a:bodyPr/>
        <a:lstStyle/>
        <a:p>
          <a:endParaRPr lang="en-US"/>
        </a:p>
      </dgm:t>
    </dgm:pt>
    <dgm:pt modelId="{4FABC3CD-73C1-4F8B-B3AF-E6FBA55F6847}">
      <dgm:prSet phldrT="[Text]"/>
      <dgm:spPr/>
      <dgm:t>
        <a:bodyPr/>
        <a:lstStyle/>
        <a:p>
          <a:endParaRPr lang="en-US" dirty="0"/>
        </a:p>
      </dgm:t>
    </dgm:pt>
    <dgm:pt modelId="{A0920B9D-F2ED-4BD8-9A63-47F173C5885D}" type="parTrans" cxnId="{EE8C1D5F-59D9-4BC6-893F-E8742C302834}">
      <dgm:prSet/>
      <dgm:spPr/>
      <dgm:t>
        <a:bodyPr/>
        <a:lstStyle/>
        <a:p>
          <a:endParaRPr lang="en-US"/>
        </a:p>
      </dgm:t>
    </dgm:pt>
    <dgm:pt modelId="{1E641EA2-82F2-4296-95A6-42F4E4C4709A}" type="sibTrans" cxnId="{EE8C1D5F-59D9-4BC6-893F-E8742C302834}">
      <dgm:prSet/>
      <dgm:spPr/>
      <dgm:t>
        <a:bodyPr/>
        <a:lstStyle/>
        <a:p>
          <a:endParaRPr lang="en-US"/>
        </a:p>
      </dgm:t>
    </dgm:pt>
    <dgm:pt modelId="{632431AD-36A1-437B-92BC-88709F677EE1}" type="pres">
      <dgm:prSet presAssocID="{D562D037-A8B2-410F-9324-5CE8CBA9089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646DE9-5A6C-43E7-A2A5-63F687225DA0}" type="pres">
      <dgm:prSet presAssocID="{D562D037-A8B2-410F-9324-5CE8CBA90895}" presName="ribbon" presStyleLbl="node1" presStyleIdx="0" presStyleCnt="1" custScaleX="109474" custLinFactY="85714" custLinFactNeighborX="-36692" custLinFactNeighborY="100000"/>
      <dgm:spPr/>
      <dgm:t>
        <a:bodyPr/>
        <a:lstStyle/>
        <a:p>
          <a:endParaRPr lang="en-US"/>
        </a:p>
      </dgm:t>
    </dgm:pt>
    <dgm:pt modelId="{A69E9148-F00C-403B-8B74-2D1C616B9FD9}" type="pres">
      <dgm:prSet presAssocID="{D562D037-A8B2-410F-9324-5CE8CBA90895}" presName="leftArrowText" presStyleLbl="node1" presStyleIdx="0" presStyleCnt="1" custLinFactNeighborX="-6060" custLinFactNeighborY="-656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C0050-DC31-430A-BEB8-879C8E2D4685}" type="pres">
      <dgm:prSet presAssocID="{D562D037-A8B2-410F-9324-5CE8CBA90895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34655F-7090-4F83-A065-2315BAF8C991}" type="presOf" srcId="{F2A2CC6B-817A-4E2E-9373-BF2E4334464B}" destId="{A69E9148-F00C-403B-8B74-2D1C616B9FD9}" srcOrd="0" destOrd="0" presId="urn:microsoft.com/office/officeart/2005/8/layout/arrow6"/>
    <dgm:cxn modelId="{445B3680-68EB-4ECA-B03B-1FE0FB9BD988}" srcId="{D562D037-A8B2-410F-9324-5CE8CBA90895}" destId="{F2A2CC6B-817A-4E2E-9373-BF2E4334464B}" srcOrd="0" destOrd="0" parTransId="{F520A1EB-E82F-4243-BF84-6F555AA8F722}" sibTransId="{582D788F-8295-496A-9760-17933BB995D5}"/>
    <dgm:cxn modelId="{EE8C1D5F-59D9-4BC6-893F-E8742C302834}" srcId="{D562D037-A8B2-410F-9324-5CE8CBA90895}" destId="{4FABC3CD-73C1-4F8B-B3AF-E6FBA55F6847}" srcOrd="2" destOrd="0" parTransId="{A0920B9D-F2ED-4BD8-9A63-47F173C5885D}" sibTransId="{1E641EA2-82F2-4296-95A6-42F4E4C4709A}"/>
    <dgm:cxn modelId="{44644D09-8C1F-4831-AFD8-5F1B5E2DB383}" type="presOf" srcId="{D562D037-A8B2-410F-9324-5CE8CBA90895}" destId="{632431AD-36A1-437B-92BC-88709F677EE1}" srcOrd="0" destOrd="0" presId="urn:microsoft.com/office/officeart/2005/8/layout/arrow6"/>
    <dgm:cxn modelId="{FE376FDA-5379-4ABB-AB30-35CB94199A9F}" srcId="{D562D037-A8B2-410F-9324-5CE8CBA90895}" destId="{D4CD6993-7CFD-449C-BEA0-15B841532665}" srcOrd="1" destOrd="0" parTransId="{45BDDDE5-7938-4E36-A209-122DAA3EF30D}" sibTransId="{2B5D279C-AD62-4136-A597-F3E290D47CA0}"/>
    <dgm:cxn modelId="{C163702B-9F3A-4CB6-8F3E-DE52BA5C74AC}" type="presOf" srcId="{D4CD6993-7CFD-449C-BEA0-15B841532665}" destId="{411C0050-DC31-430A-BEB8-879C8E2D4685}" srcOrd="0" destOrd="0" presId="urn:microsoft.com/office/officeart/2005/8/layout/arrow6"/>
    <dgm:cxn modelId="{E9C27C06-6826-4D00-87DD-3C3FBA9B731F}" type="presParOf" srcId="{632431AD-36A1-437B-92BC-88709F677EE1}" destId="{94646DE9-5A6C-43E7-A2A5-63F687225DA0}" srcOrd="0" destOrd="0" presId="urn:microsoft.com/office/officeart/2005/8/layout/arrow6"/>
    <dgm:cxn modelId="{7F795E4E-15D9-4AC3-A10D-BB41C27BFFB2}" type="presParOf" srcId="{632431AD-36A1-437B-92BC-88709F677EE1}" destId="{A69E9148-F00C-403B-8B74-2D1C616B9FD9}" srcOrd="1" destOrd="0" presId="urn:microsoft.com/office/officeart/2005/8/layout/arrow6"/>
    <dgm:cxn modelId="{289D4D40-F83B-4A05-8BF7-B149C4BBFA08}" type="presParOf" srcId="{632431AD-36A1-437B-92BC-88709F677EE1}" destId="{411C0050-DC31-430A-BEB8-879C8E2D4685}" srcOrd="2" destOrd="0" presId="urn:microsoft.com/office/officeart/2005/8/layout/arrow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62D037-A8B2-410F-9324-5CE8CBA90895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A2CC6B-817A-4E2E-9373-BF2E4334464B}">
      <dgm:prSet phldrT="[Text]"/>
      <dgm:spPr/>
      <dgm:t>
        <a:bodyPr/>
        <a:lstStyle/>
        <a:p>
          <a:r>
            <a:rPr lang="en-US" dirty="0" err="1" smtClean="0"/>
            <a:t>Wakalah</a:t>
          </a:r>
          <a:endParaRPr lang="en-US" dirty="0"/>
        </a:p>
      </dgm:t>
    </dgm:pt>
    <dgm:pt modelId="{F520A1EB-E82F-4243-BF84-6F555AA8F722}" type="parTrans" cxnId="{445B3680-68EB-4ECA-B03B-1FE0FB9BD988}">
      <dgm:prSet/>
      <dgm:spPr/>
      <dgm:t>
        <a:bodyPr/>
        <a:lstStyle/>
        <a:p>
          <a:endParaRPr lang="en-US"/>
        </a:p>
      </dgm:t>
    </dgm:pt>
    <dgm:pt modelId="{582D788F-8295-496A-9760-17933BB995D5}" type="sibTrans" cxnId="{445B3680-68EB-4ECA-B03B-1FE0FB9BD988}">
      <dgm:prSet/>
      <dgm:spPr/>
      <dgm:t>
        <a:bodyPr/>
        <a:lstStyle/>
        <a:p>
          <a:endParaRPr lang="en-US"/>
        </a:p>
      </dgm:t>
    </dgm:pt>
    <dgm:pt modelId="{D4CD6993-7CFD-449C-BEA0-15B841532665}">
      <dgm:prSet phldrT="[Text]"/>
      <dgm:spPr/>
      <dgm:t>
        <a:bodyPr/>
        <a:lstStyle/>
        <a:p>
          <a:r>
            <a:rPr lang="en-US" dirty="0" err="1" smtClean="0"/>
            <a:t>Wakalah</a:t>
          </a:r>
          <a:endParaRPr lang="en-US" dirty="0"/>
        </a:p>
      </dgm:t>
    </dgm:pt>
    <dgm:pt modelId="{45BDDDE5-7938-4E36-A209-122DAA3EF30D}" type="parTrans" cxnId="{FE376FDA-5379-4ABB-AB30-35CB94199A9F}">
      <dgm:prSet/>
      <dgm:spPr/>
      <dgm:t>
        <a:bodyPr/>
        <a:lstStyle/>
        <a:p>
          <a:endParaRPr lang="en-US"/>
        </a:p>
      </dgm:t>
    </dgm:pt>
    <dgm:pt modelId="{2B5D279C-AD62-4136-A597-F3E290D47CA0}" type="sibTrans" cxnId="{FE376FDA-5379-4ABB-AB30-35CB94199A9F}">
      <dgm:prSet/>
      <dgm:spPr/>
      <dgm:t>
        <a:bodyPr/>
        <a:lstStyle/>
        <a:p>
          <a:endParaRPr lang="en-US"/>
        </a:p>
      </dgm:t>
    </dgm:pt>
    <dgm:pt modelId="{4FABC3CD-73C1-4F8B-B3AF-E6FBA55F6847}">
      <dgm:prSet phldrT="[Text]"/>
      <dgm:spPr/>
      <dgm:t>
        <a:bodyPr/>
        <a:lstStyle/>
        <a:p>
          <a:endParaRPr lang="en-US" dirty="0"/>
        </a:p>
      </dgm:t>
    </dgm:pt>
    <dgm:pt modelId="{A0920B9D-F2ED-4BD8-9A63-47F173C5885D}" type="parTrans" cxnId="{EE8C1D5F-59D9-4BC6-893F-E8742C302834}">
      <dgm:prSet/>
      <dgm:spPr/>
      <dgm:t>
        <a:bodyPr/>
        <a:lstStyle/>
        <a:p>
          <a:endParaRPr lang="en-US"/>
        </a:p>
      </dgm:t>
    </dgm:pt>
    <dgm:pt modelId="{1E641EA2-82F2-4296-95A6-42F4E4C4709A}" type="sibTrans" cxnId="{EE8C1D5F-59D9-4BC6-893F-E8742C302834}">
      <dgm:prSet/>
      <dgm:spPr/>
      <dgm:t>
        <a:bodyPr/>
        <a:lstStyle/>
        <a:p>
          <a:endParaRPr lang="en-US"/>
        </a:p>
      </dgm:t>
    </dgm:pt>
    <dgm:pt modelId="{632431AD-36A1-437B-92BC-88709F677EE1}" type="pres">
      <dgm:prSet presAssocID="{D562D037-A8B2-410F-9324-5CE8CBA9089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646DE9-5A6C-43E7-A2A5-63F687225DA0}" type="pres">
      <dgm:prSet presAssocID="{D562D037-A8B2-410F-9324-5CE8CBA90895}" presName="ribbon" presStyleLbl="node1" presStyleIdx="0" presStyleCnt="1" custScaleX="126616" custLinFactY="-100000" custLinFactNeighborX="-39549" custLinFactNeighborY="-185714"/>
      <dgm:spPr/>
      <dgm:t>
        <a:bodyPr/>
        <a:lstStyle/>
        <a:p>
          <a:endParaRPr lang="en-US"/>
        </a:p>
      </dgm:t>
    </dgm:pt>
    <dgm:pt modelId="{A69E9148-F00C-403B-8B74-2D1C616B9FD9}" type="pres">
      <dgm:prSet presAssocID="{D562D037-A8B2-410F-9324-5CE8CBA90895}" presName="leftArrowText" presStyleLbl="node1" presStyleIdx="0" presStyleCnt="1" custLinFactNeighborX="-40692" custLinFactNeighborY="-656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C0050-DC31-430A-BEB8-879C8E2D4685}" type="pres">
      <dgm:prSet presAssocID="{D562D037-A8B2-410F-9324-5CE8CBA90895}" presName="rightArrowText" presStyleLbl="node1" presStyleIdx="0" presStyleCnt="1" custLinFactNeighborX="-14652" custLinFactNeighborY="-100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ABACDE-4244-486F-AFA6-D345032562FF}" type="presOf" srcId="{D4CD6993-7CFD-449C-BEA0-15B841532665}" destId="{411C0050-DC31-430A-BEB8-879C8E2D4685}" srcOrd="0" destOrd="0" presId="urn:microsoft.com/office/officeart/2005/8/layout/arrow6"/>
    <dgm:cxn modelId="{445B3680-68EB-4ECA-B03B-1FE0FB9BD988}" srcId="{D562D037-A8B2-410F-9324-5CE8CBA90895}" destId="{F2A2CC6B-817A-4E2E-9373-BF2E4334464B}" srcOrd="0" destOrd="0" parTransId="{F520A1EB-E82F-4243-BF84-6F555AA8F722}" sibTransId="{582D788F-8295-496A-9760-17933BB995D5}"/>
    <dgm:cxn modelId="{EE8C1D5F-59D9-4BC6-893F-E8742C302834}" srcId="{D562D037-A8B2-410F-9324-5CE8CBA90895}" destId="{4FABC3CD-73C1-4F8B-B3AF-E6FBA55F6847}" srcOrd="2" destOrd="0" parTransId="{A0920B9D-F2ED-4BD8-9A63-47F173C5885D}" sibTransId="{1E641EA2-82F2-4296-95A6-42F4E4C4709A}"/>
    <dgm:cxn modelId="{FE376FDA-5379-4ABB-AB30-35CB94199A9F}" srcId="{D562D037-A8B2-410F-9324-5CE8CBA90895}" destId="{D4CD6993-7CFD-449C-BEA0-15B841532665}" srcOrd="1" destOrd="0" parTransId="{45BDDDE5-7938-4E36-A209-122DAA3EF30D}" sibTransId="{2B5D279C-AD62-4136-A597-F3E290D47CA0}"/>
    <dgm:cxn modelId="{56A850DF-8F07-4C7E-893D-8714482196BB}" type="presOf" srcId="{F2A2CC6B-817A-4E2E-9373-BF2E4334464B}" destId="{A69E9148-F00C-403B-8B74-2D1C616B9FD9}" srcOrd="0" destOrd="0" presId="urn:microsoft.com/office/officeart/2005/8/layout/arrow6"/>
    <dgm:cxn modelId="{975D3C50-15CE-46FC-B19A-B73EE6717DAF}" type="presOf" srcId="{D562D037-A8B2-410F-9324-5CE8CBA90895}" destId="{632431AD-36A1-437B-92BC-88709F677EE1}" srcOrd="0" destOrd="0" presId="urn:microsoft.com/office/officeart/2005/8/layout/arrow6"/>
    <dgm:cxn modelId="{5E89A779-0D0C-48BE-B1F3-337FAFB249BF}" type="presParOf" srcId="{632431AD-36A1-437B-92BC-88709F677EE1}" destId="{94646DE9-5A6C-43E7-A2A5-63F687225DA0}" srcOrd="0" destOrd="0" presId="urn:microsoft.com/office/officeart/2005/8/layout/arrow6"/>
    <dgm:cxn modelId="{55D0AAC1-0B87-462A-8AC6-82A3039D22F4}" type="presParOf" srcId="{632431AD-36A1-437B-92BC-88709F677EE1}" destId="{A69E9148-F00C-403B-8B74-2D1C616B9FD9}" srcOrd="1" destOrd="0" presId="urn:microsoft.com/office/officeart/2005/8/layout/arrow6"/>
    <dgm:cxn modelId="{56E17CF3-A76A-4606-9847-152E1542C0FC}" type="presParOf" srcId="{632431AD-36A1-437B-92BC-88709F677EE1}" destId="{411C0050-DC31-430A-BEB8-879C8E2D4685}" srcOrd="2" destOrd="0" presId="urn:microsoft.com/office/officeart/2005/8/layout/arrow6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7FEA93-D09B-4B79-AA4F-157E5758F38B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9A1721-A753-4683-8C36-93B5B34F0CBA}">
      <dgm:prSet custT="1"/>
      <dgm:spPr/>
      <dgm:t>
        <a:bodyPr/>
        <a:lstStyle/>
        <a:p>
          <a:pPr algn="ctr" rtl="0"/>
          <a:r>
            <a:rPr lang="en-US" sz="1800" b="1" dirty="0" smtClean="0"/>
            <a:t>Shareholder’s Fund </a:t>
          </a:r>
          <a:endParaRPr lang="en-US" sz="1800" b="1" dirty="0"/>
        </a:p>
      </dgm:t>
    </dgm:pt>
    <dgm:pt modelId="{30290D9B-1562-4F22-8677-225A40F1AA05}" type="parTrans" cxnId="{81ED0C6F-4C8B-4173-963B-F3D37240629A}">
      <dgm:prSet/>
      <dgm:spPr/>
      <dgm:t>
        <a:bodyPr/>
        <a:lstStyle/>
        <a:p>
          <a:endParaRPr lang="en-US"/>
        </a:p>
      </dgm:t>
    </dgm:pt>
    <dgm:pt modelId="{7DB98D40-21F4-48D8-ACEB-EAB2594E1F00}" type="sibTrans" cxnId="{81ED0C6F-4C8B-4173-963B-F3D37240629A}">
      <dgm:prSet/>
      <dgm:spPr/>
      <dgm:t>
        <a:bodyPr/>
        <a:lstStyle/>
        <a:p>
          <a:endParaRPr lang="en-US"/>
        </a:p>
      </dgm:t>
    </dgm:pt>
    <dgm:pt modelId="{D137364F-61C8-471D-80E3-FD564354F690}">
      <dgm:prSet custT="1"/>
      <dgm:spPr/>
      <dgm:t>
        <a:bodyPr/>
        <a:lstStyle/>
        <a:p>
          <a:pPr algn="ctr" rtl="0"/>
          <a:r>
            <a:rPr lang="en-US" sz="2200" dirty="0" smtClean="0"/>
            <a:t>I</a:t>
          </a:r>
          <a:r>
            <a:rPr lang="en-US" sz="1700" dirty="0" smtClean="0"/>
            <a:t>ncome and expenses of Shareholder’s are managed</a:t>
          </a:r>
          <a:endParaRPr lang="en-US" sz="1700" dirty="0"/>
        </a:p>
      </dgm:t>
    </dgm:pt>
    <dgm:pt modelId="{BD6CA57A-2677-4B0C-9226-73C32335C7A7}" type="parTrans" cxnId="{E26FA339-532B-42A2-9FEA-2F53EA3A520A}">
      <dgm:prSet/>
      <dgm:spPr/>
      <dgm:t>
        <a:bodyPr/>
        <a:lstStyle/>
        <a:p>
          <a:endParaRPr lang="en-US"/>
        </a:p>
      </dgm:t>
    </dgm:pt>
    <dgm:pt modelId="{566B123B-F1D3-4AAC-BB19-F4171BAC6F1F}" type="sibTrans" cxnId="{E26FA339-532B-42A2-9FEA-2F53EA3A520A}">
      <dgm:prSet/>
      <dgm:spPr/>
      <dgm:t>
        <a:bodyPr/>
        <a:lstStyle/>
        <a:p>
          <a:endParaRPr lang="en-US"/>
        </a:p>
      </dgm:t>
    </dgm:pt>
    <dgm:pt modelId="{F295104D-72C2-429E-B2E6-87AC5641A361}">
      <dgm:prSet custT="1"/>
      <dgm:spPr/>
      <dgm:t>
        <a:bodyPr/>
        <a:lstStyle/>
        <a:p>
          <a:pPr algn="ctr" rtl="0"/>
          <a:r>
            <a:rPr lang="en-US" sz="1800" b="1" dirty="0" smtClean="0"/>
            <a:t>Participant Takaful Fund </a:t>
          </a:r>
          <a:endParaRPr lang="en-US" sz="1800" b="1" dirty="0"/>
        </a:p>
      </dgm:t>
    </dgm:pt>
    <dgm:pt modelId="{595F78ED-0CDF-4A8F-99A3-9D85A528A68D}" type="parTrans" cxnId="{0A74E5B3-5BC2-44CC-B68C-B9E2DFEA1C68}">
      <dgm:prSet/>
      <dgm:spPr/>
      <dgm:t>
        <a:bodyPr/>
        <a:lstStyle/>
        <a:p>
          <a:endParaRPr lang="en-US"/>
        </a:p>
      </dgm:t>
    </dgm:pt>
    <dgm:pt modelId="{9FF1AACF-00F9-4BC5-93C1-03E8B2310850}" type="sibTrans" cxnId="{0A74E5B3-5BC2-44CC-B68C-B9E2DFEA1C68}">
      <dgm:prSet/>
      <dgm:spPr/>
      <dgm:t>
        <a:bodyPr/>
        <a:lstStyle/>
        <a:p>
          <a:endParaRPr lang="en-US"/>
        </a:p>
      </dgm:t>
    </dgm:pt>
    <dgm:pt modelId="{01AA9817-6A72-4390-AC35-B4444791219F}">
      <dgm:prSet custT="1"/>
      <dgm:spPr/>
      <dgm:t>
        <a:bodyPr/>
        <a:lstStyle/>
        <a:p>
          <a:pPr algn="l" rtl="0"/>
          <a:r>
            <a:rPr lang="en-US" sz="1700" dirty="0" smtClean="0"/>
            <a:t>Income and expenses of </a:t>
          </a:r>
          <a:r>
            <a:rPr lang="en-US" sz="1700" dirty="0" err="1" smtClean="0"/>
            <a:t>Tabarru</a:t>
          </a:r>
          <a:r>
            <a:rPr lang="en-US" sz="1700" dirty="0" smtClean="0"/>
            <a:t>/</a:t>
          </a:r>
          <a:r>
            <a:rPr lang="en-US" sz="1700" dirty="0" err="1" smtClean="0"/>
            <a:t>Waqf</a:t>
          </a:r>
          <a:r>
            <a:rPr lang="en-US" sz="1700" dirty="0" smtClean="0"/>
            <a:t> pool are managed</a:t>
          </a:r>
          <a:endParaRPr lang="en-US" sz="1700" dirty="0"/>
        </a:p>
      </dgm:t>
    </dgm:pt>
    <dgm:pt modelId="{11E79EC6-018F-4352-8780-0E793B897184}" type="parTrans" cxnId="{AA23CC6D-FDCC-49F1-AF9E-1BC447107E49}">
      <dgm:prSet/>
      <dgm:spPr/>
      <dgm:t>
        <a:bodyPr/>
        <a:lstStyle/>
        <a:p>
          <a:endParaRPr lang="en-US"/>
        </a:p>
      </dgm:t>
    </dgm:pt>
    <dgm:pt modelId="{E302ADF6-D92D-4569-8909-D93076211D2E}" type="sibTrans" cxnId="{AA23CC6D-FDCC-49F1-AF9E-1BC447107E49}">
      <dgm:prSet/>
      <dgm:spPr/>
      <dgm:t>
        <a:bodyPr/>
        <a:lstStyle/>
        <a:p>
          <a:endParaRPr lang="en-US"/>
        </a:p>
      </dgm:t>
    </dgm:pt>
    <dgm:pt modelId="{EC4CFADA-71D8-46A5-BB25-CF08A3F4F505}">
      <dgm:prSet custT="1"/>
      <dgm:spPr/>
      <dgm:t>
        <a:bodyPr/>
        <a:lstStyle/>
        <a:p>
          <a:pPr algn="ctr" rtl="0"/>
          <a:r>
            <a:rPr lang="en-US" sz="1800" b="1" dirty="0" smtClean="0"/>
            <a:t>Participant Investment Fund </a:t>
          </a:r>
          <a:endParaRPr lang="en-US" sz="1800" b="1" dirty="0"/>
        </a:p>
      </dgm:t>
    </dgm:pt>
    <dgm:pt modelId="{82A4F0E4-B4B6-4FA4-AA4F-47E8FF0F6E05}" type="parTrans" cxnId="{E04C8177-BD44-4254-B1B8-5E4B651B6A9D}">
      <dgm:prSet/>
      <dgm:spPr/>
      <dgm:t>
        <a:bodyPr/>
        <a:lstStyle/>
        <a:p>
          <a:endParaRPr lang="en-US"/>
        </a:p>
      </dgm:t>
    </dgm:pt>
    <dgm:pt modelId="{39CBEC51-55BA-44A5-9655-09F8E0D71A0A}" type="sibTrans" cxnId="{E04C8177-BD44-4254-B1B8-5E4B651B6A9D}">
      <dgm:prSet/>
      <dgm:spPr/>
      <dgm:t>
        <a:bodyPr/>
        <a:lstStyle/>
        <a:p>
          <a:endParaRPr lang="en-US"/>
        </a:p>
      </dgm:t>
    </dgm:pt>
    <dgm:pt modelId="{D9482421-323C-47BB-8C3E-4922B6B8521F}">
      <dgm:prSet custT="1"/>
      <dgm:spPr/>
      <dgm:t>
        <a:bodyPr/>
        <a:lstStyle/>
        <a:p>
          <a:pPr algn="ctr" rtl="0"/>
          <a:r>
            <a:rPr lang="en-US" sz="1700" dirty="0" smtClean="0"/>
            <a:t>Investments of </a:t>
          </a:r>
          <a:r>
            <a:rPr lang="en-US" sz="1700" dirty="0" err="1" smtClean="0"/>
            <a:t>Particpants</a:t>
          </a:r>
          <a:r>
            <a:rPr lang="en-US" sz="1700" dirty="0" smtClean="0"/>
            <a:t> are managed. This fund is Only required in Family Takaful companies</a:t>
          </a:r>
          <a:endParaRPr lang="en-US" sz="1700" dirty="0"/>
        </a:p>
      </dgm:t>
    </dgm:pt>
    <dgm:pt modelId="{9779D693-F048-4236-8029-8C658D0CA44F}" type="parTrans" cxnId="{03B57586-413F-41E1-980F-E9959B153730}">
      <dgm:prSet/>
      <dgm:spPr/>
      <dgm:t>
        <a:bodyPr/>
        <a:lstStyle/>
        <a:p>
          <a:endParaRPr lang="en-US"/>
        </a:p>
      </dgm:t>
    </dgm:pt>
    <dgm:pt modelId="{A0B0AE99-74FF-40A5-A543-E0E63A927F0B}" type="sibTrans" cxnId="{03B57586-413F-41E1-980F-E9959B153730}">
      <dgm:prSet/>
      <dgm:spPr/>
      <dgm:t>
        <a:bodyPr/>
        <a:lstStyle/>
        <a:p>
          <a:endParaRPr lang="en-US"/>
        </a:p>
      </dgm:t>
    </dgm:pt>
    <dgm:pt modelId="{081AB9F1-13F4-40CB-B3B5-DF5B27FA60CC}" type="pres">
      <dgm:prSet presAssocID="{A07FEA93-D09B-4B79-AA4F-157E5758F38B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484B12-BD03-49D2-AD2C-FFD84AA13413}" type="pres">
      <dgm:prSet presAssocID="{249A1721-A753-4683-8C36-93B5B34F0CBA}" presName="compNode" presStyleCnt="0"/>
      <dgm:spPr/>
    </dgm:pt>
    <dgm:pt modelId="{10B847B2-05D6-425B-86B5-245D2CDA1B98}" type="pres">
      <dgm:prSet presAssocID="{249A1721-A753-4683-8C36-93B5B34F0CBA}" presName="childRect" presStyleLbl="bgAcc1" presStyleIdx="0" presStyleCnt="3" custLinFactNeighborY="-35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2FF9-D6BF-407E-9F2C-96D162AE50E6}" type="pres">
      <dgm:prSet presAssocID="{249A1721-A753-4683-8C36-93B5B34F0CB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981D1-7471-44F8-B1C0-2288B37202A9}" type="pres">
      <dgm:prSet presAssocID="{249A1721-A753-4683-8C36-93B5B34F0CBA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3E0B1586-56F5-4F55-8B74-1F266624DBC4}" type="pres">
      <dgm:prSet presAssocID="{249A1721-A753-4683-8C36-93B5B34F0CBA}" presName="adorn" presStyleLbl="fgAccFollowNode1" presStyleIdx="0" presStyleCnt="3"/>
      <dgm:spPr/>
    </dgm:pt>
    <dgm:pt modelId="{3DC3A096-658D-44F5-937A-BC76EBAE4646}" type="pres">
      <dgm:prSet presAssocID="{7DB98D40-21F4-48D8-ACEB-EAB2594E1F0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83DA306C-493E-4384-A3C6-DA7C8D6A6ED8}" type="pres">
      <dgm:prSet presAssocID="{F295104D-72C2-429E-B2E6-87AC5641A361}" presName="compNode" presStyleCnt="0"/>
      <dgm:spPr/>
    </dgm:pt>
    <dgm:pt modelId="{21C747F7-8C7E-43E4-BC88-382C6E986A4C}" type="pres">
      <dgm:prSet presAssocID="{F295104D-72C2-429E-B2E6-87AC5641A361}" presName="childRect" presStyleLbl="bgAcc1" presStyleIdx="1" presStyleCnt="3" custLinFactNeighborY="-35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C5228-0031-468C-81BD-69F555C654F5}" type="pres">
      <dgm:prSet presAssocID="{F295104D-72C2-429E-B2E6-87AC5641A36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6D9F6-D3A1-41B6-83D7-0A180452276E}" type="pres">
      <dgm:prSet presAssocID="{F295104D-72C2-429E-B2E6-87AC5641A361}" presName="parentRect" presStyleLbl="alignNode1" presStyleIdx="1" presStyleCnt="3" custLinFactNeighborY="5238"/>
      <dgm:spPr/>
      <dgm:t>
        <a:bodyPr/>
        <a:lstStyle/>
        <a:p>
          <a:endParaRPr lang="en-US"/>
        </a:p>
      </dgm:t>
    </dgm:pt>
    <dgm:pt modelId="{20800B59-43BF-44E4-9299-35D87E3ACFC2}" type="pres">
      <dgm:prSet presAssocID="{F295104D-72C2-429E-B2E6-87AC5641A361}" presName="adorn" presStyleLbl="fgAccFollowNode1" presStyleIdx="1" presStyleCnt="3"/>
      <dgm:spPr/>
    </dgm:pt>
    <dgm:pt modelId="{08F3D010-2308-4FAE-95C3-6671A8DE854B}" type="pres">
      <dgm:prSet presAssocID="{9FF1AACF-00F9-4BC5-93C1-03E8B231085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7FCA864-EEDF-45A4-844F-E29F12586722}" type="pres">
      <dgm:prSet presAssocID="{EC4CFADA-71D8-46A5-BB25-CF08A3F4F505}" presName="compNode" presStyleCnt="0"/>
      <dgm:spPr/>
    </dgm:pt>
    <dgm:pt modelId="{F7D6825D-0F64-4FA8-AEB7-8B5AD5CADD10}" type="pres">
      <dgm:prSet presAssocID="{EC4CFADA-71D8-46A5-BB25-CF08A3F4F505}" presName="childRect" presStyleLbl="bgAcc1" presStyleIdx="2" presStyleCnt="3" custLinFactNeighborY="-35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4BB4A-60C4-4E0E-886A-2E7D23F370D7}" type="pres">
      <dgm:prSet presAssocID="{EC4CFADA-71D8-46A5-BB25-CF08A3F4F50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6258D-4031-439B-8BFB-5E5639743BC3}" type="pres">
      <dgm:prSet presAssocID="{EC4CFADA-71D8-46A5-BB25-CF08A3F4F505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E367CCF9-B6DF-47AA-B7EC-CF4B8EB1ECE5}" type="pres">
      <dgm:prSet presAssocID="{EC4CFADA-71D8-46A5-BB25-CF08A3F4F505}" presName="adorn" presStyleLbl="fgAccFollowNode1" presStyleIdx="2" presStyleCnt="3"/>
      <dgm:spPr/>
    </dgm:pt>
  </dgm:ptLst>
  <dgm:cxnLst>
    <dgm:cxn modelId="{024D3D91-4920-4BBE-8B55-AC67CB743169}" type="presOf" srcId="{D137364F-61C8-471D-80E3-FD564354F690}" destId="{10B847B2-05D6-425B-86B5-245D2CDA1B98}" srcOrd="0" destOrd="0" presId="urn:microsoft.com/office/officeart/2005/8/layout/bList2#1"/>
    <dgm:cxn modelId="{81ED0C6F-4C8B-4173-963B-F3D37240629A}" srcId="{A07FEA93-D09B-4B79-AA4F-157E5758F38B}" destId="{249A1721-A753-4683-8C36-93B5B34F0CBA}" srcOrd="0" destOrd="0" parTransId="{30290D9B-1562-4F22-8677-225A40F1AA05}" sibTransId="{7DB98D40-21F4-48D8-ACEB-EAB2594E1F00}"/>
    <dgm:cxn modelId="{0A74E5B3-5BC2-44CC-B68C-B9E2DFEA1C68}" srcId="{A07FEA93-D09B-4B79-AA4F-157E5758F38B}" destId="{F295104D-72C2-429E-B2E6-87AC5641A361}" srcOrd="1" destOrd="0" parTransId="{595F78ED-0CDF-4A8F-99A3-9D85A528A68D}" sibTransId="{9FF1AACF-00F9-4BC5-93C1-03E8B2310850}"/>
    <dgm:cxn modelId="{E26FA339-532B-42A2-9FEA-2F53EA3A520A}" srcId="{249A1721-A753-4683-8C36-93B5B34F0CBA}" destId="{D137364F-61C8-471D-80E3-FD564354F690}" srcOrd="0" destOrd="0" parTransId="{BD6CA57A-2677-4B0C-9226-73C32335C7A7}" sibTransId="{566B123B-F1D3-4AAC-BB19-F4171BAC6F1F}"/>
    <dgm:cxn modelId="{AA23CC6D-FDCC-49F1-AF9E-1BC447107E49}" srcId="{F295104D-72C2-429E-B2E6-87AC5641A361}" destId="{01AA9817-6A72-4390-AC35-B4444791219F}" srcOrd="0" destOrd="0" parTransId="{11E79EC6-018F-4352-8780-0E793B897184}" sibTransId="{E302ADF6-D92D-4569-8909-D93076211D2E}"/>
    <dgm:cxn modelId="{E04C8177-BD44-4254-B1B8-5E4B651B6A9D}" srcId="{A07FEA93-D09B-4B79-AA4F-157E5758F38B}" destId="{EC4CFADA-71D8-46A5-BB25-CF08A3F4F505}" srcOrd="2" destOrd="0" parTransId="{82A4F0E4-B4B6-4FA4-AA4F-47E8FF0F6E05}" sibTransId="{39CBEC51-55BA-44A5-9655-09F8E0D71A0A}"/>
    <dgm:cxn modelId="{A6AD0FF6-6839-45ED-AC8A-285A287F920E}" type="presOf" srcId="{9FF1AACF-00F9-4BC5-93C1-03E8B2310850}" destId="{08F3D010-2308-4FAE-95C3-6671A8DE854B}" srcOrd="0" destOrd="0" presId="urn:microsoft.com/office/officeart/2005/8/layout/bList2#1"/>
    <dgm:cxn modelId="{35AC7F32-1E98-40B5-B96C-FB40D683463F}" type="presOf" srcId="{249A1721-A753-4683-8C36-93B5B34F0CBA}" destId="{A2F981D1-7471-44F8-B1C0-2288B37202A9}" srcOrd="1" destOrd="0" presId="urn:microsoft.com/office/officeart/2005/8/layout/bList2#1"/>
    <dgm:cxn modelId="{12037BA7-C421-4B89-80DD-6225EEC7EAB1}" type="presOf" srcId="{A07FEA93-D09B-4B79-AA4F-157E5758F38B}" destId="{081AB9F1-13F4-40CB-B3B5-DF5B27FA60CC}" srcOrd="0" destOrd="0" presId="urn:microsoft.com/office/officeart/2005/8/layout/bList2#1"/>
    <dgm:cxn modelId="{03B57586-413F-41E1-980F-E9959B153730}" srcId="{EC4CFADA-71D8-46A5-BB25-CF08A3F4F505}" destId="{D9482421-323C-47BB-8C3E-4922B6B8521F}" srcOrd="0" destOrd="0" parTransId="{9779D693-F048-4236-8029-8C658D0CA44F}" sibTransId="{A0B0AE99-74FF-40A5-A543-E0E63A927F0B}"/>
    <dgm:cxn modelId="{D68C0013-9CF3-4469-A91E-30C06D689390}" type="presOf" srcId="{F295104D-72C2-429E-B2E6-87AC5641A361}" destId="{AE86D9F6-D3A1-41B6-83D7-0A180452276E}" srcOrd="1" destOrd="0" presId="urn:microsoft.com/office/officeart/2005/8/layout/bList2#1"/>
    <dgm:cxn modelId="{7A5A5EE2-0C87-4BCD-8A06-F0E866279377}" type="presOf" srcId="{7DB98D40-21F4-48D8-ACEB-EAB2594E1F00}" destId="{3DC3A096-658D-44F5-937A-BC76EBAE4646}" srcOrd="0" destOrd="0" presId="urn:microsoft.com/office/officeart/2005/8/layout/bList2#1"/>
    <dgm:cxn modelId="{26835992-27BD-48FF-A786-7F8323B9DB9F}" type="presOf" srcId="{F295104D-72C2-429E-B2E6-87AC5641A361}" destId="{943C5228-0031-468C-81BD-69F555C654F5}" srcOrd="0" destOrd="0" presId="urn:microsoft.com/office/officeart/2005/8/layout/bList2#1"/>
    <dgm:cxn modelId="{294C90D3-6B50-4AAA-BBAD-4320644706AE}" type="presOf" srcId="{EC4CFADA-71D8-46A5-BB25-CF08A3F4F505}" destId="{6E16258D-4031-439B-8BFB-5E5639743BC3}" srcOrd="1" destOrd="0" presId="urn:microsoft.com/office/officeart/2005/8/layout/bList2#1"/>
    <dgm:cxn modelId="{AA1D26DB-7FBA-4FEB-BBD1-D04C4362BF40}" type="presOf" srcId="{D9482421-323C-47BB-8C3E-4922B6B8521F}" destId="{F7D6825D-0F64-4FA8-AEB7-8B5AD5CADD10}" srcOrd="0" destOrd="0" presId="urn:microsoft.com/office/officeart/2005/8/layout/bList2#1"/>
    <dgm:cxn modelId="{718613AB-0A59-4381-9CE2-61B38F1FF572}" type="presOf" srcId="{EC4CFADA-71D8-46A5-BB25-CF08A3F4F505}" destId="{C334BB4A-60C4-4E0E-886A-2E7D23F370D7}" srcOrd="0" destOrd="0" presId="urn:microsoft.com/office/officeart/2005/8/layout/bList2#1"/>
    <dgm:cxn modelId="{39B0B69D-169D-4F15-8B07-B14B2730C790}" type="presOf" srcId="{01AA9817-6A72-4390-AC35-B4444791219F}" destId="{21C747F7-8C7E-43E4-BC88-382C6E986A4C}" srcOrd="0" destOrd="0" presId="urn:microsoft.com/office/officeart/2005/8/layout/bList2#1"/>
    <dgm:cxn modelId="{4E8C20D1-A74E-4F63-8D23-7D0707DF18CB}" type="presOf" srcId="{249A1721-A753-4683-8C36-93B5B34F0CBA}" destId="{F66F2FF9-D6BF-407E-9F2C-96D162AE50E6}" srcOrd="0" destOrd="0" presId="urn:microsoft.com/office/officeart/2005/8/layout/bList2#1"/>
    <dgm:cxn modelId="{2B2B0B6A-AE45-498C-B704-91474901FC13}" type="presParOf" srcId="{081AB9F1-13F4-40CB-B3B5-DF5B27FA60CC}" destId="{06484B12-BD03-49D2-AD2C-FFD84AA13413}" srcOrd="0" destOrd="0" presId="urn:microsoft.com/office/officeart/2005/8/layout/bList2#1"/>
    <dgm:cxn modelId="{845C0700-907C-4842-AFC0-258E6AB64932}" type="presParOf" srcId="{06484B12-BD03-49D2-AD2C-FFD84AA13413}" destId="{10B847B2-05D6-425B-86B5-245D2CDA1B98}" srcOrd="0" destOrd="0" presId="urn:microsoft.com/office/officeart/2005/8/layout/bList2#1"/>
    <dgm:cxn modelId="{49C53FE5-653A-40A5-95CB-4667A84FA348}" type="presParOf" srcId="{06484B12-BD03-49D2-AD2C-FFD84AA13413}" destId="{F66F2FF9-D6BF-407E-9F2C-96D162AE50E6}" srcOrd="1" destOrd="0" presId="urn:microsoft.com/office/officeart/2005/8/layout/bList2#1"/>
    <dgm:cxn modelId="{85AA93D5-DC5D-45C5-92AB-5E7E3FDBA1A0}" type="presParOf" srcId="{06484B12-BD03-49D2-AD2C-FFD84AA13413}" destId="{A2F981D1-7471-44F8-B1C0-2288B37202A9}" srcOrd="2" destOrd="0" presId="urn:microsoft.com/office/officeart/2005/8/layout/bList2#1"/>
    <dgm:cxn modelId="{2028E6B9-C9DC-4E22-8E5A-26527AD6D18E}" type="presParOf" srcId="{06484B12-BD03-49D2-AD2C-FFD84AA13413}" destId="{3E0B1586-56F5-4F55-8B74-1F266624DBC4}" srcOrd="3" destOrd="0" presId="urn:microsoft.com/office/officeart/2005/8/layout/bList2#1"/>
    <dgm:cxn modelId="{08EE2CDA-B30B-4444-A6E6-2F9A2634A293}" type="presParOf" srcId="{081AB9F1-13F4-40CB-B3B5-DF5B27FA60CC}" destId="{3DC3A096-658D-44F5-937A-BC76EBAE4646}" srcOrd="1" destOrd="0" presId="urn:microsoft.com/office/officeart/2005/8/layout/bList2#1"/>
    <dgm:cxn modelId="{9B7DE6B0-94B1-4183-A662-3F14293B55BC}" type="presParOf" srcId="{081AB9F1-13F4-40CB-B3B5-DF5B27FA60CC}" destId="{83DA306C-493E-4384-A3C6-DA7C8D6A6ED8}" srcOrd="2" destOrd="0" presId="urn:microsoft.com/office/officeart/2005/8/layout/bList2#1"/>
    <dgm:cxn modelId="{C642F2DC-3071-463C-9BAC-EF2011090DA3}" type="presParOf" srcId="{83DA306C-493E-4384-A3C6-DA7C8D6A6ED8}" destId="{21C747F7-8C7E-43E4-BC88-382C6E986A4C}" srcOrd="0" destOrd="0" presId="urn:microsoft.com/office/officeart/2005/8/layout/bList2#1"/>
    <dgm:cxn modelId="{C918E667-6FA8-4E8B-A58E-F81D1B3B4A83}" type="presParOf" srcId="{83DA306C-493E-4384-A3C6-DA7C8D6A6ED8}" destId="{943C5228-0031-468C-81BD-69F555C654F5}" srcOrd="1" destOrd="0" presId="urn:microsoft.com/office/officeart/2005/8/layout/bList2#1"/>
    <dgm:cxn modelId="{866FC402-895E-488E-AF32-F0D6CCBB5F17}" type="presParOf" srcId="{83DA306C-493E-4384-A3C6-DA7C8D6A6ED8}" destId="{AE86D9F6-D3A1-41B6-83D7-0A180452276E}" srcOrd="2" destOrd="0" presId="urn:microsoft.com/office/officeart/2005/8/layout/bList2#1"/>
    <dgm:cxn modelId="{9F4EB86D-4D91-45DF-8FE6-8A728C18ECBC}" type="presParOf" srcId="{83DA306C-493E-4384-A3C6-DA7C8D6A6ED8}" destId="{20800B59-43BF-44E4-9299-35D87E3ACFC2}" srcOrd="3" destOrd="0" presId="urn:microsoft.com/office/officeart/2005/8/layout/bList2#1"/>
    <dgm:cxn modelId="{5F329E60-0C3A-4CD1-B109-49CAB5E7BE9A}" type="presParOf" srcId="{081AB9F1-13F4-40CB-B3B5-DF5B27FA60CC}" destId="{08F3D010-2308-4FAE-95C3-6671A8DE854B}" srcOrd="3" destOrd="0" presId="urn:microsoft.com/office/officeart/2005/8/layout/bList2#1"/>
    <dgm:cxn modelId="{720E72F4-FA29-4E5D-8847-A69F31AC84BF}" type="presParOf" srcId="{081AB9F1-13F4-40CB-B3B5-DF5B27FA60CC}" destId="{37FCA864-EEDF-45A4-844F-E29F12586722}" srcOrd="4" destOrd="0" presId="urn:microsoft.com/office/officeart/2005/8/layout/bList2#1"/>
    <dgm:cxn modelId="{22F66F3C-AF9D-4111-944D-256E68BE8EA7}" type="presParOf" srcId="{37FCA864-EEDF-45A4-844F-E29F12586722}" destId="{F7D6825D-0F64-4FA8-AEB7-8B5AD5CADD10}" srcOrd="0" destOrd="0" presId="urn:microsoft.com/office/officeart/2005/8/layout/bList2#1"/>
    <dgm:cxn modelId="{24E97AB9-679A-4538-A374-5AE3A4724490}" type="presParOf" srcId="{37FCA864-EEDF-45A4-844F-E29F12586722}" destId="{C334BB4A-60C4-4E0E-886A-2E7D23F370D7}" srcOrd="1" destOrd="0" presId="urn:microsoft.com/office/officeart/2005/8/layout/bList2#1"/>
    <dgm:cxn modelId="{22AD781D-C91C-4839-8BD5-02EC1DB8F839}" type="presParOf" srcId="{37FCA864-EEDF-45A4-844F-E29F12586722}" destId="{6E16258D-4031-439B-8BFB-5E5639743BC3}" srcOrd="2" destOrd="0" presId="urn:microsoft.com/office/officeart/2005/8/layout/bList2#1"/>
    <dgm:cxn modelId="{327A7F2B-65EE-40ED-A997-56390209B885}" type="presParOf" srcId="{37FCA864-EEDF-45A4-844F-E29F12586722}" destId="{E367CCF9-B6DF-47AA-B7EC-CF4B8EB1ECE5}" srcOrd="3" destOrd="0" presId="urn:microsoft.com/office/officeart/2005/8/layout/bList2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AE5F93-6194-4202-9FCC-497DC48114A3}">
      <dsp:nvSpPr>
        <dsp:cNvPr id="0" name=""/>
        <dsp:cNvSpPr/>
      </dsp:nvSpPr>
      <dsp:spPr>
        <a:xfrm>
          <a:off x="0" y="13222"/>
          <a:ext cx="79248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Is the concept of risk mitigation permissible in Islam?</a:t>
          </a:r>
          <a:endParaRPr lang="en-US" sz="2200" kern="1200"/>
        </a:p>
      </dsp:txBody>
      <dsp:txXfrm>
        <a:off x="0" y="13222"/>
        <a:ext cx="7924800" cy="527670"/>
      </dsp:txXfrm>
    </dsp:sp>
    <dsp:sp modelId="{62F59AE2-153A-4F61-B5D3-8565B13299CA}">
      <dsp:nvSpPr>
        <dsp:cNvPr id="0" name=""/>
        <dsp:cNvSpPr/>
      </dsp:nvSpPr>
      <dsp:spPr>
        <a:xfrm>
          <a:off x="0" y="540892"/>
          <a:ext cx="79248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612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smtClean="0"/>
            <a:t>This very concept is not only lawful/permissible in Islam but is in fact encouraged</a:t>
          </a:r>
          <a:endParaRPr lang="en-US" sz="1700" kern="1200"/>
        </a:p>
      </dsp:txBody>
      <dsp:txXfrm>
        <a:off x="0" y="540892"/>
        <a:ext cx="7924800" cy="535095"/>
      </dsp:txXfrm>
    </dsp:sp>
    <dsp:sp modelId="{76B6CECB-6163-4685-A755-DA8AB092A5B4}">
      <dsp:nvSpPr>
        <dsp:cNvPr id="0" name=""/>
        <dsp:cNvSpPr/>
      </dsp:nvSpPr>
      <dsp:spPr>
        <a:xfrm>
          <a:off x="0" y="1075987"/>
          <a:ext cx="79248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smtClean="0"/>
            <a:t>What are the available risk mitigation tools?</a:t>
          </a:r>
          <a:endParaRPr lang="en-US" sz="2200" kern="1200"/>
        </a:p>
      </dsp:txBody>
      <dsp:txXfrm>
        <a:off x="0" y="1075987"/>
        <a:ext cx="7924800" cy="527670"/>
      </dsp:txXfrm>
    </dsp:sp>
    <dsp:sp modelId="{1FFAF2EC-FC51-4AB3-B89C-9736CCD4CEB8}">
      <dsp:nvSpPr>
        <dsp:cNvPr id="0" name=""/>
        <dsp:cNvSpPr/>
      </dsp:nvSpPr>
      <dsp:spPr>
        <a:xfrm>
          <a:off x="0" y="1603657"/>
          <a:ext cx="79248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612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700" b="1" kern="1200" dirty="0"/>
        </a:p>
      </dsp:txBody>
      <dsp:txXfrm>
        <a:off x="0" y="1603657"/>
        <a:ext cx="7924800" cy="3643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1AA30E-DC97-40A4-90C7-8B7BCFAB4364}">
      <dsp:nvSpPr>
        <dsp:cNvPr id="0" name=""/>
        <dsp:cNvSpPr/>
      </dsp:nvSpPr>
      <dsp:spPr>
        <a:xfrm rot="5400000">
          <a:off x="5034765" y="-2132127"/>
          <a:ext cx="60456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 concept misunderstood as against </a:t>
          </a:r>
          <a:r>
            <a:rPr lang="en-US" sz="1600" kern="1200" dirty="0" err="1" smtClean="0"/>
            <a:t>Tawakul</a:t>
          </a:r>
          <a:r>
            <a:rPr lang="en-US" sz="1600" kern="1200" dirty="0" smtClean="0"/>
            <a:t>.. </a:t>
          </a:r>
          <a:endParaRPr lang="en-US" sz="1600" kern="1200" dirty="0"/>
        </a:p>
      </dsp:txBody>
      <dsp:txXfrm rot="5400000">
        <a:off x="5034765" y="-2132127"/>
        <a:ext cx="604564" cy="5023104"/>
      </dsp:txXfrm>
    </dsp:sp>
    <dsp:sp modelId="{DBCBF30E-9FB8-4A16-8EF9-439ACF8317E6}">
      <dsp:nvSpPr>
        <dsp:cNvPr id="0" name=""/>
        <dsp:cNvSpPr/>
      </dsp:nvSpPr>
      <dsp:spPr>
        <a:xfrm>
          <a:off x="0" y="1571"/>
          <a:ext cx="2825496" cy="7557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Avoid using Risk Mitigation Tools</a:t>
          </a:r>
          <a:endParaRPr lang="en-US" sz="1400" kern="1200" dirty="0"/>
        </a:p>
      </dsp:txBody>
      <dsp:txXfrm>
        <a:off x="0" y="1571"/>
        <a:ext cx="2825496" cy="755705"/>
      </dsp:txXfrm>
    </dsp:sp>
    <dsp:sp modelId="{37C53C24-8974-42E1-97B9-310EA5E7AB03}">
      <dsp:nvSpPr>
        <dsp:cNvPr id="0" name=""/>
        <dsp:cNvSpPr/>
      </dsp:nvSpPr>
      <dsp:spPr>
        <a:xfrm rot="5400000">
          <a:off x="5034765" y="-1338636"/>
          <a:ext cx="60456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Funds may not be sufficient to compensate the loss</a:t>
          </a:r>
          <a:endParaRPr lang="en-US" sz="1600" kern="1200" dirty="0"/>
        </a:p>
      </dsp:txBody>
      <dsp:txXfrm rot="5400000">
        <a:off x="5034765" y="-1338636"/>
        <a:ext cx="604564" cy="5023104"/>
      </dsp:txXfrm>
    </dsp:sp>
    <dsp:sp modelId="{384E4DDC-07CA-451E-9FE4-7AECDB8B2B93}">
      <dsp:nvSpPr>
        <dsp:cNvPr id="0" name=""/>
        <dsp:cNvSpPr/>
      </dsp:nvSpPr>
      <dsp:spPr>
        <a:xfrm>
          <a:off x="0" y="795062"/>
          <a:ext cx="2825496" cy="7557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Self-Insurance or setting aside contingency money for the rainy day</a:t>
          </a:r>
          <a:endParaRPr lang="en-US" sz="1400" kern="1200" dirty="0"/>
        </a:p>
      </dsp:txBody>
      <dsp:txXfrm>
        <a:off x="0" y="795062"/>
        <a:ext cx="2825496" cy="755705"/>
      </dsp:txXfrm>
    </dsp:sp>
    <dsp:sp modelId="{D249294B-7BA9-455C-8F63-EE7A9311D8F7}">
      <dsp:nvSpPr>
        <dsp:cNvPr id="0" name=""/>
        <dsp:cNvSpPr/>
      </dsp:nvSpPr>
      <dsp:spPr>
        <a:xfrm rot="5400000">
          <a:off x="5034765" y="-545146"/>
          <a:ext cx="60456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 commercially viable system but contains the element of </a:t>
          </a:r>
          <a:r>
            <a:rPr lang="en-US" sz="1600" kern="1200" dirty="0" err="1" smtClean="0"/>
            <a:t>Riba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Gharar</a:t>
          </a:r>
          <a:r>
            <a:rPr lang="en-US" sz="1600" kern="1200" dirty="0" smtClean="0"/>
            <a:t>, and </a:t>
          </a:r>
          <a:r>
            <a:rPr lang="en-US" sz="1600" kern="1200" dirty="0" err="1" smtClean="0"/>
            <a:t>Qimar</a:t>
          </a:r>
          <a:r>
            <a:rPr lang="en-US" sz="1600" kern="1200" dirty="0" smtClean="0"/>
            <a:t>/</a:t>
          </a:r>
          <a:r>
            <a:rPr lang="en-US" sz="1600" kern="1200" dirty="0" err="1" smtClean="0"/>
            <a:t>Maysir</a:t>
          </a:r>
          <a:endParaRPr lang="en-US" sz="1600" kern="1200" dirty="0"/>
        </a:p>
      </dsp:txBody>
      <dsp:txXfrm rot="5400000">
        <a:off x="5034765" y="-545146"/>
        <a:ext cx="604564" cy="5023104"/>
      </dsp:txXfrm>
    </dsp:sp>
    <dsp:sp modelId="{514D8972-944C-4BA8-A8B7-EF3E1283086B}">
      <dsp:nvSpPr>
        <dsp:cNvPr id="0" name=""/>
        <dsp:cNvSpPr/>
      </dsp:nvSpPr>
      <dsp:spPr>
        <a:xfrm>
          <a:off x="0" y="1588553"/>
          <a:ext cx="2825496" cy="7557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Conventional Insurance</a:t>
          </a:r>
          <a:endParaRPr lang="en-US" sz="1400" kern="1200"/>
        </a:p>
      </dsp:txBody>
      <dsp:txXfrm>
        <a:off x="0" y="1588553"/>
        <a:ext cx="2825496" cy="755705"/>
      </dsp:txXfrm>
    </dsp:sp>
    <dsp:sp modelId="{DEFB8378-3FC5-4289-8D52-D7C5E0B68CED}">
      <dsp:nvSpPr>
        <dsp:cNvPr id="0" name=""/>
        <dsp:cNvSpPr/>
      </dsp:nvSpPr>
      <dsp:spPr>
        <a:xfrm rot="5400000">
          <a:off x="5034765" y="248344"/>
          <a:ext cx="60456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 commercially viable system which is also </a:t>
          </a:r>
          <a:r>
            <a:rPr lang="en-US" sz="1600" kern="1200" dirty="0" err="1" smtClean="0"/>
            <a:t>Shariah</a:t>
          </a:r>
          <a:r>
            <a:rPr lang="en-US" sz="1600" kern="1200" dirty="0" smtClean="0"/>
            <a:t> Compliant</a:t>
          </a:r>
          <a:endParaRPr lang="en-US" sz="1600" kern="1200" dirty="0"/>
        </a:p>
      </dsp:txBody>
      <dsp:txXfrm rot="5400000">
        <a:off x="5034765" y="248344"/>
        <a:ext cx="604564" cy="5023104"/>
      </dsp:txXfrm>
    </dsp:sp>
    <dsp:sp modelId="{D78703D0-4225-41BC-BBF4-248B714F824C}">
      <dsp:nvSpPr>
        <dsp:cNvPr id="0" name=""/>
        <dsp:cNvSpPr/>
      </dsp:nvSpPr>
      <dsp:spPr>
        <a:xfrm>
          <a:off x="0" y="2382044"/>
          <a:ext cx="2825496" cy="7557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Takaful</a:t>
          </a:r>
          <a:endParaRPr lang="en-US" sz="1400" kern="1200"/>
        </a:p>
      </dsp:txBody>
      <dsp:txXfrm>
        <a:off x="0" y="2382044"/>
        <a:ext cx="2825496" cy="75570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FF8F1-D7CF-4205-8488-4292E1156F6F}">
      <dsp:nvSpPr>
        <dsp:cNvPr id="0" name=""/>
        <dsp:cNvSpPr/>
      </dsp:nvSpPr>
      <dsp:spPr>
        <a:xfrm>
          <a:off x="1280" y="1188"/>
          <a:ext cx="7922238" cy="962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Islamic history is replete with examples featuring risk mitigation activities:</a:t>
          </a:r>
          <a:endParaRPr lang="en-US" sz="2400" kern="1200" dirty="0"/>
        </a:p>
      </dsp:txBody>
      <dsp:txXfrm>
        <a:off x="1280" y="1188"/>
        <a:ext cx="7922238" cy="962240"/>
      </dsp:txXfrm>
    </dsp:sp>
    <dsp:sp modelId="{BAFF28ED-88E4-4765-B4AD-E21595F47BAC}">
      <dsp:nvSpPr>
        <dsp:cNvPr id="0" name=""/>
        <dsp:cNvSpPr/>
      </dsp:nvSpPr>
      <dsp:spPr>
        <a:xfrm>
          <a:off x="1280" y="1125731"/>
          <a:ext cx="1863179" cy="1755688"/>
        </a:xfrm>
        <a:prstGeom prst="roundRect">
          <a:avLst>
            <a:gd name="adj" fmla="val 10000"/>
          </a:avLst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Hadith: </a:t>
          </a:r>
          <a:endParaRPr lang="en-US" sz="2000" kern="1200" dirty="0"/>
        </a:p>
      </dsp:txBody>
      <dsp:txXfrm>
        <a:off x="1280" y="1125731"/>
        <a:ext cx="1863179" cy="1755688"/>
      </dsp:txXfrm>
    </dsp:sp>
    <dsp:sp modelId="{0DE0B2E7-990D-4FE0-A92C-388EF771F69F}">
      <dsp:nvSpPr>
        <dsp:cNvPr id="0" name=""/>
        <dsp:cNvSpPr/>
      </dsp:nvSpPr>
      <dsp:spPr>
        <a:xfrm>
          <a:off x="1280" y="3043723"/>
          <a:ext cx="1863179" cy="1755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“Tie the Camel and then Submit to the Will of Allah”</a:t>
          </a:r>
          <a:endParaRPr lang="en-US" sz="1600" kern="1200" dirty="0"/>
        </a:p>
      </dsp:txBody>
      <dsp:txXfrm>
        <a:off x="1280" y="3043723"/>
        <a:ext cx="1863179" cy="1755688"/>
      </dsp:txXfrm>
    </dsp:sp>
    <dsp:sp modelId="{C4B1A348-85DC-4915-B517-6DD68DDA63F9}">
      <dsp:nvSpPr>
        <dsp:cNvPr id="0" name=""/>
        <dsp:cNvSpPr/>
      </dsp:nvSpPr>
      <dsp:spPr>
        <a:xfrm>
          <a:off x="2020967" y="1125731"/>
          <a:ext cx="1863179" cy="1755688"/>
        </a:xfrm>
        <a:prstGeom prst="roundRect">
          <a:avLst>
            <a:gd name="adj" fmla="val 10000"/>
          </a:avLst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Dhaman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Khatr</a:t>
          </a:r>
          <a:r>
            <a:rPr lang="en-US" sz="2000" b="1" kern="1200" dirty="0" smtClean="0"/>
            <a:t> al-</a:t>
          </a:r>
          <a:r>
            <a:rPr lang="en-US" sz="2000" b="1" kern="1200" dirty="0" err="1" smtClean="0"/>
            <a:t>Tareeq</a:t>
          </a:r>
          <a:r>
            <a:rPr lang="en-US" sz="2000" b="1" kern="1200" dirty="0" smtClean="0"/>
            <a:t>:</a:t>
          </a:r>
          <a:endParaRPr lang="en-US" sz="2000" kern="1200" dirty="0"/>
        </a:p>
      </dsp:txBody>
      <dsp:txXfrm>
        <a:off x="2020967" y="1125731"/>
        <a:ext cx="1863179" cy="1755688"/>
      </dsp:txXfrm>
    </dsp:sp>
    <dsp:sp modelId="{F5B48D5E-0F82-4C16-BEB4-67D13BB1B064}">
      <dsp:nvSpPr>
        <dsp:cNvPr id="0" name=""/>
        <dsp:cNvSpPr/>
      </dsp:nvSpPr>
      <dsp:spPr>
        <a:xfrm>
          <a:off x="2020967" y="3043723"/>
          <a:ext cx="1863179" cy="1755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 person would undertake another person’s risks without any consideration/fee in return</a:t>
          </a:r>
          <a:endParaRPr lang="en-US" sz="1400" kern="1200" dirty="0"/>
        </a:p>
      </dsp:txBody>
      <dsp:txXfrm>
        <a:off x="2020967" y="3043723"/>
        <a:ext cx="1863179" cy="1755688"/>
      </dsp:txXfrm>
    </dsp:sp>
    <dsp:sp modelId="{AB2A6361-9FF0-4BE7-B713-ED08CF5020B2}">
      <dsp:nvSpPr>
        <dsp:cNvPr id="0" name=""/>
        <dsp:cNvSpPr/>
      </dsp:nvSpPr>
      <dsp:spPr>
        <a:xfrm>
          <a:off x="4040653" y="1125731"/>
          <a:ext cx="1863179" cy="1755688"/>
        </a:xfrm>
        <a:prstGeom prst="roundRect">
          <a:avLst>
            <a:gd name="adj" fmla="val 10000"/>
          </a:avLst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Dhaman</a:t>
          </a:r>
          <a:r>
            <a:rPr lang="en-US" sz="2000" b="1" kern="1200" dirty="0" smtClean="0"/>
            <a:t> Al-</a:t>
          </a:r>
          <a:r>
            <a:rPr lang="en-US" sz="2000" b="1" kern="1200" dirty="0" err="1" smtClean="0"/>
            <a:t>d’ark</a:t>
          </a:r>
          <a:r>
            <a:rPr lang="en-US" sz="2000" b="1" kern="1200" dirty="0" smtClean="0"/>
            <a:t>:</a:t>
          </a:r>
          <a:endParaRPr lang="en-US" sz="2000" kern="1200" dirty="0"/>
        </a:p>
      </dsp:txBody>
      <dsp:txXfrm>
        <a:off x="4040653" y="1125731"/>
        <a:ext cx="1863179" cy="1755688"/>
      </dsp:txXfrm>
    </dsp:sp>
    <dsp:sp modelId="{43BDBE77-B59C-4193-A745-2DF1C20B1982}">
      <dsp:nvSpPr>
        <dsp:cNvPr id="0" name=""/>
        <dsp:cNvSpPr/>
      </dsp:nvSpPr>
      <dsp:spPr>
        <a:xfrm>
          <a:off x="4040653" y="3043723"/>
          <a:ext cx="1863179" cy="1755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 person would influence a sale by promising to compensate for the loss if the subject-matter proved faulty</a:t>
          </a:r>
          <a:endParaRPr lang="en-US" sz="1400" kern="1200" dirty="0"/>
        </a:p>
      </dsp:txBody>
      <dsp:txXfrm>
        <a:off x="4040653" y="3043723"/>
        <a:ext cx="1863179" cy="1755688"/>
      </dsp:txXfrm>
    </dsp:sp>
    <dsp:sp modelId="{1842FBCC-AC15-47D2-A799-E5AD061AEFAB}">
      <dsp:nvSpPr>
        <dsp:cNvPr id="0" name=""/>
        <dsp:cNvSpPr/>
      </dsp:nvSpPr>
      <dsp:spPr>
        <a:xfrm>
          <a:off x="6060339" y="1125731"/>
          <a:ext cx="1863179" cy="1755688"/>
        </a:xfrm>
        <a:prstGeom prst="roundRect">
          <a:avLst>
            <a:gd name="adj" fmla="val 10000"/>
          </a:avLst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Aqila</a:t>
          </a:r>
          <a:r>
            <a:rPr lang="en-US" sz="2000" b="1" kern="1200" dirty="0" smtClean="0"/>
            <a:t>:</a:t>
          </a:r>
          <a:endParaRPr lang="en-US" sz="2000" kern="1200" dirty="0"/>
        </a:p>
      </dsp:txBody>
      <dsp:txXfrm>
        <a:off x="6060339" y="1125731"/>
        <a:ext cx="1863179" cy="1755688"/>
      </dsp:txXfrm>
    </dsp:sp>
    <dsp:sp modelId="{6E6886C0-5A5F-489B-85C4-44CE8EAC6603}">
      <dsp:nvSpPr>
        <dsp:cNvPr id="0" name=""/>
        <dsp:cNvSpPr/>
      </dsp:nvSpPr>
      <dsp:spPr>
        <a:xfrm>
          <a:off x="6060339" y="3043723"/>
          <a:ext cx="1863179" cy="1755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A risk sharing mechanism in which community members pooled their share of Diyat (blood money)</a:t>
          </a:r>
          <a:endParaRPr lang="en-US" sz="1400" kern="1200"/>
        </a:p>
      </dsp:txBody>
      <dsp:txXfrm>
        <a:off x="6060339" y="3043723"/>
        <a:ext cx="1863179" cy="175568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87DF0B-ADDA-407A-87F9-6CBF5A655F91}">
      <dsp:nvSpPr>
        <dsp:cNvPr id="0" name=""/>
        <dsp:cNvSpPr/>
      </dsp:nvSpPr>
      <dsp:spPr>
        <a:xfrm rot="5400000">
          <a:off x="3915811" y="-3273565"/>
          <a:ext cx="526003" cy="72054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Insurance Ordinance is issued which includes provision for Takaful; the word “Takaful” is used</a:t>
          </a:r>
          <a:endParaRPr lang="en-US" sz="1600" kern="1200" dirty="0"/>
        </a:p>
      </dsp:txBody>
      <dsp:txXfrm rot="5400000">
        <a:off x="3915811" y="-3273565"/>
        <a:ext cx="526003" cy="7205456"/>
      </dsp:txXfrm>
    </dsp:sp>
    <dsp:sp modelId="{84EAB89C-EB80-489F-9AE1-BE78E2737716}">
      <dsp:nvSpPr>
        <dsp:cNvPr id="0" name=""/>
        <dsp:cNvSpPr/>
      </dsp:nvSpPr>
      <dsp:spPr>
        <a:xfrm flipH="1">
          <a:off x="9151" y="410"/>
          <a:ext cx="566933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2002</a:t>
          </a:r>
          <a:endParaRPr lang="en-US" sz="1400" kern="1200"/>
        </a:p>
      </dsp:txBody>
      <dsp:txXfrm flipH="1">
        <a:off x="9151" y="410"/>
        <a:ext cx="566933" cy="657504"/>
      </dsp:txXfrm>
    </dsp:sp>
    <dsp:sp modelId="{349EE624-4099-4064-8241-E816E8017C63}">
      <dsp:nvSpPr>
        <dsp:cNvPr id="0" name=""/>
        <dsp:cNvSpPr/>
      </dsp:nvSpPr>
      <dsp:spPr>
        <a:xfrm rot="5400000">
          <a:off x="3916369" y="-2583744"/>
          <a:ext cx="526003" cy="720657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IJTIMA’  held in </a:t>
          </a:r>
          <a:r>
            <a:rPr lang="en-US" sz="1600" kern="1200" dirty="0" err="1" smtClean="0"/>
            <a:t>Darul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Uloom</a:t>
          </a:r>
          <a:r>
            <a:rPr lang="en-US" sz="1600" kern="1200" dirty="0" smtClean="0"/>
            <a:t>, Karachi on permissibility of Takaful</a:t>
          </a:r>
          <a:endParaRPr lang="en-US" sz="1600" kern="1200" dirty="0"/>
        </a:p>
      </dsp:txBody>
      <dsp:txXfrm rot="5400000">
        <a:off x="3916369" y="-2583744"/>
        <a:ext cx="526003" cy="7206572"/>
      </dsp:txXfrm>
    </dsp:sp>
    <dsp:sp modelId="{666E28AB-72EA-4510-B1BA-A8A405D6C8E4}">
      <dsp:nvSpPr>
        <dsp:cNvPr id="0" name=""/>
        <dsp:cNvSpPr/>
      </dsp:nvSpPr>
      <dsp:spPr>
        <a:xfrm flipH="1">
          <a:off x="9151" y="690789"/>
          <a:ext cx="566933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2003</a:t>
          </a:r>
          <a:endParaRPr lang="en-US" sz="1400" kern="1200"/>
        </a:p>
      </dsp:txBody>
      <dsp:txXfrm flipH="1">
        <a:off x="9151" y="690789"/>
        <a:ext cx="566933" cy="657504"/>
      </dsp:txXfrm>
    </dsp:sp>
    <dsp:sp modelId="{4547F77C-CE46-437C-98CD-C342482126F1}">
      <dsp:nvSpPr>
        <dsp:cNvPr id="0" name=""/>
        <dsp:cNvSpPr/>
      </dsp:nvSpPr>
      <dsp:spPr>
        <a:xfrm rot="5400000">
          <a:off x="3938254" y="-1911091"/>
          <a:ext cx="517687" cy="724202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 committee to frame Takaful rules was founded</a:t>
          </a:r>
          <a:endParaRPr lang="en-US" sz="1800" kern="1200" dirty="0"/>
        </a:p>
      </dsp:txBody>
      <dsp:txXfrm rot="5400000">
        <a:off x="3938254" y="-1911091"/>
        <a:ext cx="517687" cy="7242024"/>
      </dsp:txXfrm>
    </dsp:sp>
    <dsp:sp modelId="{9E7F88B3-E95D-408F-952B-E6058EA9E537}">
      <dsp:nvSpPr>
        <dsp:cNvPr id="0" name=""/>
        <dsp:cNvSpPr/>
      </dsp:nvSpPr>
      <dsp:spPr>
        <a:xfrm>
          <a:off x="9151" y="1381168"/>
          <a:ext cx="566933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2004</a:t>
          </a:r>
          <a:endParaRPr lang="en-US" sz="1400" kern="1200"/>
        </a:p>
      </dsp:txBody>
      <dsp:txXfrm>
        <a:off x="9151" y="1381168"/>
        <a:ext cx="566933" cy="657504"/>
      </dsp:txXfrm>
    </dsp:sp>
    <dsp:sp modelId="{80A632B4-EA07-43CF-A69A-611FF8FCA983}">
      <dsp:nvSpPr>
        <dsp:cNvPr id="0" name=""/>
        <dsp:cNvSpPr/>
      </dsp:nvSpPr>
      <dsp:spPr>
        <a:xfrm rot="5400000">
          <a:off x="3916116" y="-1202732"/>
          <a:ext cx="526003" cy="72060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SECP  notifies Takaful Rules</a:t>
          </a:r>
          <a:endParaRPr lang="en-US" sz="1800" kern="1200" dirty="0"/>
        </a:p>
      </dsp:txBody>
      <dsp:txXfrm rot="5400000">
        <a:off x="3916116" y="-1202732"/>
        <a:ext cx="526003" cy="7206065"/>
      </dsp:txXfrm>
    </dsp:sp>
    <dsp:sp modelId="{5CADE14E-3284-4884-B57C-5D8E723847EF}">
      <dsp:nvSpPr>
        <dsp:cNvPr id="0" name=""/>
        <dsp:cNvSpPr/>
      </dsp:nvSpPr>
      <dsp:spPr>
        <a:xfrm>
          <a:off x="9151" y="2071547"/>
          <a:ext cx="566933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/>
            <a:t>2005</a:t>
          </a:r>
          <a:endParaRPr lang="en-US" sz="1400" kern="1200"/>
        </a:p>
      </dsp:txBody>
      <dsp:txXfrm>
        <a:off x="9151" y="2071547"/>
        <a:ext cx="566933" cy="657504"/>
      </dsp:txXfrm>
    </dsp:sp>
    <dsp:sp modelId="{CD66B11A-8FDD-4CD5-ACC0-F77B3EF672CB}">
      <dsp:nvSpPr>
        <dsp:cNvPr id="0" name=""/>
        <dsp:cNvSpPr/>
      </dsp:nvSpPr>
      <dsp:spPr>
        <a:xfrm rot="5400000">
          <a:off x="3916217" y="-512454"/>
          <a:ext cx="526003" cy="72062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First General Takaful Company established (Pak-Kuwait General Takaful)</a:t>
          </a:r>
          <a:endParaRPr lang="en-US" sz="1800" kern="1200" dirty="0"/>
        </a:p>
      </dsp:txBody>
      <dsp:txXfrm rot="5400000">
        <a:off x="3916217" y="-512454"/>
        <a:ext cx="526003" cy="7206267"/>
      </dsp:txXfrm>
    </dsp:sp>
    <dsp:sp modelId="{EC6BF24A-6C38-453D-9648-2A0FC5E663A7}">
      <dsp:nvSpPr>
        <dsp:cNvPr id="0" name=""/>
        <dsp:cNvSpPr/>
      </dsp:nvSpPr>
      <dsp:spPr>
        <a:xfrm>
          <a:off x="9151" y="2761927"/>
          <a:ext cx="566933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2006</a:t>
          </a:r>
          <a:endParaRPr lang="en-US" sz="1400" kern="1200" dirty="0"/>
        </a:p>
      </dsp:txBody>
      <dsp:txXfrm>
        <a:off x="9151" y="2761927"/>
        <a:ext cx="566933" cy="657504"/>
      </dsp:txXfrm>
    </dsp:sp>
    <dsp:sp modelId="{34285FB2-5293-44A3-B1D1-20C0FD4FFC2B}">
      <dsp:nvSpPr>
        <dsp:cNvPr id="0" name=""/>
        <dsp:cNvSpPr/>
      </dsp:nvSpPr>
      <dsp:spPr>
        <a:xfrm rot="5400000">
          <a:off x="4001152" y="129564"/>
          <a:ext cx="526003" cy="73029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First Family Takaful Company established (Pak-Qatar Family Takaful)</a:t>
          </a:r>
          <a:endParaRPr lang="en-U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First Takaful Group catering both Family (Life) and General Takaful needs established (Pak-Qatar Takaful Group)</a:t>
          </a:r>
          <a:endParaRPr lang="en-US" sz="1200" kern="1200" dirty="0"/>
        </a:p>
      </dsp:txBody>
      <dsp:txXfrm rot="5400000">
        <a:off x="4001152" y="129564"/>
        <a:ext cx="526003" cy="7302988"/>
      </dsp:txXfrm>
    </dsp:sp>
    <dsp:sp modelId="{54B3C04B-3CAC-47C8-998D-4B8AFFF47763}">
      <dsp:nvSpPr>
        <dsp:cNvPr id="0" name=""/>
        <dsp:cNvSpPr/>
      </dsp:nvSpPr>
      <dsp:spPr>
        <a:xfrm>
          <a:off x="9151" y="3452306"/>
          <a:ext cx="603508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2007</a:t>
          </a:r>
          <a:endParaRPr lang="en-US" sz="1400" kern="1200" dirty="0"/>
        </a:p>
      </dsp:txBody>
      <dsp:txXfrm>
        <a:off x="9151" y="3452306"/>
        <a:ext cx="603508" cy="657504"/>
      </dsp:txXfrm>
    </dsp:sp>
    <dsp:sp modelId="{DF941861-715C-4A7E-8721-175E4709720C}">
      <dsp:nvSpPr>
        <dsp:cNvPr id="0" name=""/>
        <dsp:cNvSpPr/>
      </dsp:nvSpPr>
      <dsp:spPr>
        <a:xfrm>
          <a:off x="9151" y="4142685"/>
          <a:ext cx="7772402" cy="657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/>
            <a:t>Total 5 Operators: </a:t>
          </a:r>
          <a:r>
            <a:rPr lang="en-US" sz="1800" kern="1200" dirty="0" smtClean="0"/>
            <a:t>3 for General Takaful &amp; 2 for Family Takaful, since the promulgation of Takaful Rules in 2005</a:t>
          </a:r>
          <a:endParaRPr lang="en-US" sz="1800" kern="1200" dirty="0"/>
        </a:p>
      </dsp:txBody>
      <dsp:txXfrm>
        <a:off x="9151" y="4142685"/>
        <a:ext cx="7772402" cy="6575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C1D271-E188-4191-9460-FC3F89FE3E01}">
      <dsp:nvSpPr>
        <dsp:cNvPr id="0" name=""/>
        <dsp:cNvSpPr/>
      </dsp:nvSpPr>
      <dsp:spPr>
        <a:xfrm>
          <a:off x="514" y="65876"/>
          <a:ext cx="2813149" cy="11252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Pure </a:t>
          </a:r>
          <a:r>
            <a:rPr lang="en-US" sz="1600" kern="1200" dirty="0" err="1" smtClean="0"/>
            <a:t>Mudarbah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514" y="65876"/>
        <a:ext cx="2813149" cy="1125259"/>
      </dsp:txXfrm>
    </dsp:sp>
    <dsp:sp modelId="{6307061F-5A40-499D-ACAA-AC77EC82DFB7}">
      <dsp:nvSpPr>
        <dsp:cNvPr id="0" name=""/>
        <dsp:cNvSpPr/>
      </dsp:nvSpPr>
      <dsp:spPr>
        <a:xfrm>
          <a:off x="2447954" y="177316"/>
          <a:ext cx="5476330" cy="93396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Practiced earlier, it is no longer in use. </a:t>
          </a:r>
          <a:endParaRPr lang="en-US" sz="1800" kern="1200" dirty="0"/>
        </a:p>
      </dsp:txBody>
      <dsp:txXfrm>
        <a:off x="2447954" y="177316"/>
        <a:ext cx="5476330" cy="933965"/>
      </dsp:txXfrm>
    </dsp:sp>
    <dsp:sp modelId="{A5624AE7-29AD-41CD-AE8A-41FEBE9EFC79}">
      <dsp:nvSpPr>
        <dsp:cNvPr id="0" name=""/>
        <dsp:cNvSpPr/>
      </dsp:nvSpPr>
      <dsp:spPr>
        <a:xfrm>
          <a:off x="514" y="1348672"/>
          <a:ext cx="2813149" cy="11252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Pure </a:t>
          </a:r>
          <a:r>
            <a:rPr lang="en-US" sz="1900" kern="1200" dirty="0" err="1" smtClean="0"/>
            <a:t>Wakalah</a:t>
          </a:r>
          <a:r>
            <a:rPr lang="en-US" sz="1900" kern="1200" dirty="0" smtClean="0"/>
            <a:t> </a:t>
          </a:r>
          <a:endParaRPr lang="en-US" sz="1900" kern="1200" dirty="0"/>
        </a:p>
      </dsp:txBody>
      <dsp:txXfrm>
        <a:off x="514" y="1348672"/>
        <a:ext cx="2813149" cy="1125259"/>
      </dsp:txXfrm>
    </dsp:sp>
    <dsp:sp modelId="{FDF104FF-9171-48C9-8F6D-2470ECD2FFB3}">
      <dsp:nvSpPr>
        <dsp:cNvPr id="0" name=""/>
        <dsp:cNvSpPr/>
      </dsp:nvSpPr>
      <dsp:spPr>
        <a:xfrm>
          <a:off x="2468783" y="1392353"/>
          <a:ext cx="5456016" cy="93396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This model in not widely practiced. </a:t>
          </a:r>
          <a:endParaRPr lang="en-US" sz="1800" kern="1200" dirty="0"/>
        </a:p>
      </dsp:txBody>
      <dsp:txXfrm>
        <a:off x="2468783" y="1392353"/>
        <a:ext cx="5456016" cy="933965"/>
      </dsp:txXfrm>
    </dsp:sp>
    <dsp:sp modelId="{1576AA11-2A53-493E-9844-DF511AEEFEEC}">
      <dsp:nvSpPr>
        <dsp:cNvPr id="0" name=""/>
        <dsp:cNvSpPr/>
      </dsp:nvSpPr>
      <dsp:spPr>
        <a:xfrm>
          <a:off x="514" y="2631468"/>
          <a:ext cx="2813149" cy="11252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Hybrid – </a:t>
          </a:r>
          <a:r>
            <a:rPr lang="en-US" sz="1900" kern="1200" dirty="0" err="1" smtClean="0"/>
            <a:t>Wakalah</a:t>
          </a:r>
          <a:r>
            <a:rPr lang="en-US" sz="1900" kern="1200" dirty="0" smtClean="0"/>
            <a:t> + </a:t>
          </a:r>
          <a:r>
            <a:rPr lang="en-US" sz="1900" kern="1200" dirty="0" err="1" smtClean="0"/>
            <a:t>Mudarbah</a:t>
          </a:r>
          <a:endParaRPr lang="en-US" sz="1900" kern="1200" dirty="0"/>
        </a:p>
      </dsp:txBody>
      <dsp:txXfrm>
        <a:off x="514" y="2631468"/>
        <a:ext cx="2813149" cy="1125259"/>
      </dsp:txXfrm>
    </dsp:sp>
    <dsp:sp modelId="{8B5B3669-7798-4FD6-B611-13AC1C9D88B3}">
      <dsp:nvSpPr>
        <dsp:cNvPr id="0" name=""/>
        <dsp:cNvSpPr/>
      </dsp:nvSpPr>
      <dsp:spPr>
        <a:xfrm>
          <a:off x="2517384" y="2727115"/>
          <a:ext cx="5331215" cy="93396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This is the most prevalent model. </a:t>
          </a:r>
          <a:endParaRPr lang="en-US" sz="1800" kern="1200" dirty="0"/>
        </a:p>
      </dsp:txBody>
      <dsp:txXfrm>
        <a:off x="2517384" y="2727115"/>
        <a:ext cx="5331215" cy="933965"/>
      </dsp:txXfrm>
    </dsp:sp>
    <dsp:sp modelId="{B9B556E0-B6A5-4DB9-BAA1-EEC9DC4DB2D3}">
      <dsp:nvSpPr>
        <dsp:cNvPr id="0" name=""/>
        <dsp:cNvSpPr/>
      </dsp:nvSpPr>
      <dsp:spPr>
        <a:xfrm>
          <a:off x="514" y="3914264"/>
          <a:ext cx="2813149" cy="11252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Hybrid-  </a:t>
          </a:r>
          <a:r>
            <a:rPr lang="en-US" sz="1900" kern="1200" dirty="0" err="1" smtClean="0"/>
            <a:t>Wakalah</a:t>
          </a:r>
          <a:r>
            <a:rPr lang="en-US" sz="1900" kern="1200" dirty="0" smtClean="0"/>
            <a:t>+ </a:t>
          </a:r>
          <a:r>
            <a:rPr lang="en-US" sz="1900" kern="1200" dirty="0" err="1" smtClean="0"/>
            <a:t>Mudarbah</a:t>
          </a:r>
          <a:r>
            <a:rPr lang="en-US" sz="1900" kern="1200" dirty="0" smtClean="0"/>
            <a:t>+ </a:t>
          </a:r>
          <a:r>
            <a:rPr lang="en-US" sz="1900" kern="1200" dirty="0" err="1" smtClean="0"/>
            <a:t>Waqf</a:t>
          </a:r>
          <a:endParaRPr lang="en-US" sz="1900" kern="1200" dirty="0"/>
        </a:p>
      </dsp:txBody>
      <dsp:txXfrm>
        <a:off x="514" y="3914264"/>
        <a:ext cx="2813149" cy="1125259"/>
      </dsp:txXfrm>
    </dsp:sp>
    <dsp:sp modelId="{41ED04A0-903D-4116-AA30-265A217C82D6}">
      <dsp:nvSpPr>
        <dsp:cNvPr id="0" name=""/>
        <dsp:cNvSpPr/>
      </dsp:nvSpPr>
      <dsp:spPr>
        <a:xfrm>
          <a:off x="2514601" y="4019036"/>
          <a:ext cx="5136693" cy="93396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This model was suggested by Shari’ah Scholars in Pakistan. </a:t>
          </a:r>
          <a:endParaRPr lang="en-US" sz="1800" kern="1200" dirty="0"/>
        </a:p>
      </dsp:txBody>
      <dsp:txXfrm>
        <a:off x="2514601" y="4019036"/>
        <a:ext cx="5136693" cy="93396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46DE9-5A6C-43E7-A2A5-63F687225DA0}">
      <dsp:nvSpPr>
        <dsp:cNvPr id="0" name=""/>
        <dsp:cNvSpPr/>
      </dsp:nvSpPr>
      <dsp:spPr>
        <a:xfrm>
          <a:off x="0" y="0"/>
          <a:ext cx="1459835" cy="533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E9148-F00C-403B-8B74-2D1C616B9FD9}">
      <dsp:nvSpPr>
        <dsp:cNvPr id="0" name=""/>
        <dsp:cNvSpPr/>
      </dsp:nvSpPr>
      <dsp:spPr>
        <a:xfrm>
          <a:off x="228602" y="76199"/>
          <a:ext cx="440055" cy="26136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8448" rIns="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Wakalah</a:t>
          </a:r>
          <a:endParaRPr lang="en-US" sz="800" kern="1200" dirty="0"/>
        </a:p>
      </dsp:txBody>
      <dsp:txXfrm>
        <a:off x="228602" y="76199"/>
        <a:ext cx="440055" cy="261366"/>
      </dsp:txXfrm>
    </dsp:sp>
    <dsp:sp modelId="{411C0050-DC31-430A-BEB8-879C8E2D4685}">
      <dsp:nvSpPr>
        <dsp:cNvPr id="0" name=""/>
        <dsp:cNvSpPr/>
      </dsp:nvSpPr>
      <dsp:spPr>
        <a:xfrm>
          <a:off x="762000" y="178689"/>
          <a:ext cx="520065" cy="26136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8448" rIns="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Wakalah</a:t>
          </a:r>
          <a:endParaRPr lang="en-US" sz="800" kern="1200" dirty="0"/>
        </a:p>
      </dsp:txBody>
      <dsp:txXfrm>
        <a:off x="762000" y="178689"/>
        <a:ext cx="520065" cy="26136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46DE9-5A6C-43E7-A2A5-63F687225DA0}">
      <dsp:nvSpPr>
        <dsp:cNvPr id="0" name=""/>
        <dsp:cNvSpPr/>
      </dsp:nvSpPr>
      <dsp:spPr>
        <a:xfrm>
          <a:off x="0" y="0"/>
          <a:ext cx="1688424" cy="533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E9148-F00C-403B-8B74-2D1C616B9FD9}">
      <dsp:nvSpPr>
        <dsp:cNvPr id="0" name=""/>
        <dsp:cNvSpPr/>
      </dsp:nvSpPr>
      <dsp:spPr>
        <a:xfrm>
          <a:off x="228602" y="76199"/>
          <a:ext cx="440055" cy="26136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8448" rIns="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Wakalah</a:t>
          </a:r>
          <a:endParaRPr lang="en-US" sz="800" kern="1200" dirty="0"/>
        </a:p>
      </dsp:txBody>
      <dsp:txXfrm>
        <a:off x="228602" y="76199"/>
        <a:ext cx="440055" cy="261366"/>
      </dsp:txXfrm>
    </dsp:sp>
    <dsp:sp modelId="{411C0050-DC31-430A-BEB8-879C8E2D4685}">
      <dsp:nvSpPr>
        <dsp:cNvPr id="0" name=""/>
        <dsp:cNvSpPr/>
      </dsp:nvSpPr>
      <dsp:spPr>
        <a:xfrm>
          <a:off x="838200" y="152400"/>
          <a:ext cx="520065" cy="261366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8448" rIns="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Wakalah</a:t>
          </a:r>
          <a:endParaRPr lang="en-US" sz="800" kern="1200" dirty="0"/>
        </a:p>
      </dsp:txBody>
      <dsp:txXfrm>
        <a:off x="838200" y="152400"/>
        <a:ext cx="520065" cy="26136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B847B2-05D6-425B-86B5-245D2CDA1B98}">
      <dsp:nvSpPr>
        <dsp:cNvPr id="0" name=""/>
        <dsp:cNvSpPr/>
      </dsp:nvSpPr>
      <dsp:spPr>
        <a:xfrm>
          <a:off x="5356" y="609605"/>
          <a:ext cx="2313410" cy="172691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ctr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I</a:t>
          </a:r>
          <a:r>
            <a:rPr lang="en-US" sz="1700" kern="1200" dirty="0" smtClean="0"/>
            <a:t>ncome and expenses of Shareholder’s are managed</a:t>
          </a:r>
          <a:endParaRPr lang="en-US" sz="1700" kern="1200" dirty="0"/>
        </a:p>
      </dsp:txBody>
      <dsp:txXfrm>
        <a:off x="5356" y="609605"/>
        <a:ext cx="2313410" cy="1726911"/>
      </dsp:txXfrm>
    </dsp:sp>
    <dsp:sp modelId="{A2F981D1-7471-44F8-B1C0-2288B37202A9}">
      <dsp:nvSpPr>
        <dsp:cNvPr id="0" name=""/>
        <dsp:cNvSpPr/>
      </dsp:nvSpPr>
      <dsp:spPr>
        <a:xfrm>
          <a:off x="5356" y="2952333"/>
          <a:ext cx="2313410" cy="74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Shareholder’s Fund </a:t>
          </a:r>
          <a:endParaRPr lang="en-US" sz="1800" b="1" kern="1200" dirty="0"/>
        </a:p>
      </dsp:txBody>
      <dsp:txXfrm>
        <a:off x="5356" y="2952333"/>
        <a:ext cx="1629162" cy="742572"/>
      </dsp:txXfrm>
    </dsp:sp>
    <dsp:sp modelId="{3E0B1586-56F5-4F55-8B74-1F266624DBC4}">
      <dsp:nvSpPr>
        <dsp:cNvPr id="0" name=""/>
        <dsp:cNvSpPr/>
      </dsp:nvSpPr>
      <dsp:spPr>
        <a:xfrm>
          <a:off x="1699960" y="3070284"/>
          <a:ext cx="809693" cy="80969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C747F7-8C7E-43E4-BC88-382C6E986A4C}">
      <dsp:nvSpPr>
        <dsp:cNvPr id="0" name=""/>
        <dsp:cNvSpPr/>
      </dsp:nvSpPr>
      <dsp:spPr>
        <a:xfrm>
          <a:off x="2710250" y="609605"/>
          <a:ext cx="2313410" cy="172691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Income and expenses of </a:t>
          </a:r>
          <a:r>
            <a:rPr lang="en-US" sz="1700" kern="1200" dirty="0" err="1" smtClean="0"/>
            <a:t>Tabarru</a:t>
          </a:r>
          <a:r>
            <a:rPr lang="en-US" sz="1700" kern="1200" dirty="0" smtClean="0"/>
            <a:t>/</a:t>
          </a:r>
          <a:r>
            <a:rPr lang="en-US" sz="1700" kern="1200" dirty="0" err="1" smtClean="0"/>
            <a:t>Waqf</a:t>
          </a:r>
          <a:r>
            <a:rPr lang="en-US" sz="1700" kern="1200" dirty="0" smtClean="0"/>
            <a:t> pool are managed</a:t>
          </a:r>
          <a:endParaRPr lang="en-US" sz="1700" kern="1200" dirty="0"/>
        </a:p>
      </dsp:txBody>
      <dsp:txXfrm>
        <a:off x="2710250" y="609605"/>
        <a:ext cx="2313410" cy="1726911"/>
      </dsp:txXfrm>
    </dsp:sp>
    <dsp:sp modelId="{AE86D9F6-D3A1-41B6-83D7-0A180452276E}">
      <dsp:nvSpPr>
        <dsp:cNvPr id="0" name=""/>
        <dsp:cNvSpPr/>
      </dsp:nvSpPr>
      <dsp:spPr>
        <a:xfrm>
          <a:off x="2710250" y="2991229"/>
          <a:ext cx="2313410" cy="74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Participant Takaful Fund </a:t>
          </a:r>
          <a:endParaRPr lang="en-US" sz="1800" b="1" kern="1200" dirty="0"/>
        </a:p>
      </dsp:txBody>
      <dsp:txXfrm>
        <a:off x="2710250" y="2991229"/>
        <a:ext cx="1629162" cy="742572"/>
      </dsp:txXfrm>
    </dsp:sp>
    <dsp:sp modelId="{20800B59-43BF-44E4-9299-35D87E3ACFC2}">
      <dsp:nvSpPr>
        <dsp:cNvPr id="0" name=""/>
        <dsp:cNvSpPr/>
      </dsp:nvSpPr>
      <dsp:spPr>
        <a:xfrm>
          <a:off x="4404855" y="3070284"/>
          <a:ext cx="809693" cy="80969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D6825D-0F64-4FA8-AEB7-8B5AD5CADD10}">
      <dsp:nvSpPr>
        <dsp:cNvPr id="0" name=""/>
        <dsp:cNvSpPr/>
      </dsp:nvSpPr>
      <dsp:spPr>
        <a:xfrm>
          <a:off x="5415145" y="609605"/>
          <a:ext cx="2313410" cy="172691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64770" rIns="21590" bIns="21590" numCol="1" spcCol="1270" anchor="t" anchorCtr="0">
          <a:noAutofit/>
        </a:bodyPr>
        <a:lstStyle/>
        <a:p>
          <a:pPr marL="171450" lvl="1" indent="-171450" algn="ctr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Investments of </a:t>
          </a:r>
          <a:r>
            <a:rPr lang="en-US" sz="1700" kern="1200" dirty="0" err="1" smtClean="0"/>
            <a:t>Particpants</a:t>
          </a:r>
          <a:r>
            <a:rPr lang="en-US" sz="1700" kern="1200" dirty="0" smtClean="0"/>
            <a:t> are managed. This fund is Only required in Family Takaful companies</a:t>
          </a:r>
          <a:endParaRPr lang="en-US" sz="1700" kern="1200" dirty="0"/>
        </a:p>
      </dsp:txBody>
      <dsp:txXfrm>
        <a:off x="5415145" y="609605"/>
        <a:ext cx="2313410" cy="1726911"/>
      </dsp:txXfrm>
    </dsp:sp>
    <dsp:sp modelId="{6E16258D-4031-439B-8BFB-5E5639743BC3}">
      <dsp:nvSpPr>
        <dsp:cNvPr id="0" name=""/>
        <dsp:cNvSpPr/>
      </dsp:nvSpPr>
      <dsp:spPr>
        <a:xfrm>
          <a:off x="5415145" y="2952333"/>
          <a:ext cx="2313410" cy="742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2286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Participant Investment Fund </a:t>
          </a:r>
          <a:endParaRPr lang="en-US" sz="1800" b="1" kern="1200" dirty="0"/>
        </a:p>
      </dsp:txBody>
      <dsp:txXfrm>
        <a:off x="5415145" y="2952333"/>
        <a:ext cx="1629162" cy="742572"/>
      </dsp:txXfrm>
    </dsp:sp>
    <dsp:sp modelId="{E367CCF9-B6DF-47AA-B7EC-CF4B8EB1ECE5}">
      <dsp:nvSpPr>
        <dsp:cNvPr id="0" name=""/>
        <dsp:cNvSpPr/>
      </dsp:nvSpPr>
      <dsp:spPr>
        <a:xfrm>
          <a:off x="7109750" y="3070284"/>
          <a:ext cx="809693" cy="80969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848600" cy="762000"/>
          </a:xfrm>
        </p:spPr>
        <p:txBody>
          <a:bodyPr anchor="t">
            <a:normAutofit/>
          </a:bodyPr>
          <a:lstStyle>
            <a:lvl1pPr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800600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600"/>
            </a:lvl3pPr>
            <a:lvl4pPr algn="just">
              <a:defRPr sz="1400"/>
            </a:lvl4pPr>
            <a:lvl5pPr algn="just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microsoft.com/office/2007/relationships/diagramDrawing" Target="../diagrams/drawing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rohail.alikhan@pakqatar.com.pk" TargetMode="External"/><Relationship Id="rId2" Type="http://schemas.openxmlformats.org/officeDocument/2006/relationships/hyperlink" Target="mailto:p.ahmed@p.ahmed@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akqatar.com.p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hudacibe.com/" TargetMode="External"/><Relationship Id="rId2" Type="http://schemas.openxmlformats.org/officeDocument/2006/relationships/hyperlink" Target="mailto:info@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28136"/>
            <a:ext cx="9144000" cy="3249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3763"/>
            <a:ext cx="9144000" cy="708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Modern Takaful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51054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Western socio-economic, political, and legal orders overshadowed Islamic and traditional local norms</a:t>
            </a:r>
          </a:p>
          <a:p>
            <a:pPr lvl="1"/>
            <a:r>
              <a:rPr lang="en-US" dirty="0" smtClean="0"/>
              <a:t>Muslim Revival and Renaissance began around the 1920s on multiple fronts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As a result, development of Islamic Banking started in </a:t>
            </a:r>
            <a:r>
              <a:rPr lang="en-US" b="1" dirty="0" smtClean="0"/>
              <a:t>1970s</a:t>
            </a:r>
          </a:p>
          <a:p>
            <a:pPr lvl="0"/>
            <a:endParaRPr lang="en-US" dirty="0" smtClean="0"/>
          </a:p>
          <a:p>
            <a:pPr lvl="0"/>
            <a:r>
              <a:rPr lang="en-US" b="1" dirty="0" smtClean="0"/>
              <a:t>Dubai Islamic Bank</a:t>
            </a:r>
            <a:r>
              <a:rPr lang="en-US" dirty="0" smtClean="0"/>
              <a:t>, the </a:t>
            </a:r>
            <a:r>
              <a:rPr lang="en-US" dirty="0"/>
              <a:t>first commercial Islamic </a:t>
            </a:r>
            <a:r>
              <a:rPr lang="en-US" dirty="0" smtClean="0"/>
              <a:t>bank, was established in </a:t>
            </a:r>
            <a:r>
              <a:rPr lang="en-US" b="1" dirty="0" smtClean="0"/>
              <a:t>1975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There was a legal requirement that Islamic banks’ underlying assets be insured e.g. Car </a:t>
            </a:r>
            <a:r>
              <a:rPr lang="en-US" dirty="0" err="1" smtClean="0"/>
              <a:t>Ijarah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Islamic banks could not avail insurance from conventional companies as that would be antithetical to the cause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need for a practical risk mitigation mechanism grew as the Islamic banking industry grew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First Takaful company was established in Sudan in </a:t>
            </a:r>
            <a:r>
              <a:rPr lang="en-US" b="1" dirty="0" smtClean="0"/>
              <a:t>1979</a:t>
            </a:r>
            <a:r>
              <a:rPr lang="en-US" dirty="0" smtClean="0"/>
              <a:t>, four years after the establishment of the first Islamic bank</a:t>
            </a:r>
          </a:p>
        </p:txBody>
      </p:sp>
    </p:spTree>
    <p:extLst>
      <p:ext uri="{BB962C8B-B14F-4D97-AF65-F5344CB8AC3E}">
        <p14:creationId xmlns:p14="http://schemas.microsoft.com/office/powerpoint/2010/main" xmlns="" val="37629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 for Takaful was felt after the development of Islamic Banking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25" b="7455"/>
          <a:stretch/>
        </p:blipFill>
        <p:spPr bwMode="auto">
          <a:xfrm>
            <a:off x="609600" y="2116183"/>
            <a:ext cx="7924800" cy="436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971800" y="1828800"/>
            <a:ext cx="1828800" cy="1066800"/>
            <a:chOff x="2971800" y="1143000"/>
            <a:chExt cx="1828800" cy="1066800"/>
          </a:xfrm>
        </p:grpSpPr>
        <p:sp>
          <p:nvSpPr>
            <p:cNvPr id="4" name="Down Arrow 3"/>
            <p:cNvSpPr/>
            <p:nvPr/>
          </p:nvSpPr>
          <p:spPr>
            <a:xfrm>
              <a:off x="3810000" y="1752600"/>
              <a:ext cx="304800" cy="457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971800" y="1143000"/>
              <a:ext cx="18288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1975 </a:t>
              </a:r>
            </a:p>
            <a:p>
              <a:pPr algn="ctr"/>
              <a:r>
                <a:rPr lang="en-US" sz="1600" dirty="0" smtClean="0"/>
                <a:t>First Islamic Bank</a:t>
              </a:r>
              <a:endParaRPr lang="en-US" sz="16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4275908" y="4953000"/>
            <a:ext cx="1828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1979 </a:t>
            </a:r>
          </a:p>
          <a:p>
            <a:pPr algn="ctr"/>
            <a:r>
              <a:rPr lang="en-US" sz="1600" dirty="0" smtClean="0"/>
              <a:t>First Takaful Co.</a:t>
            </a:r>
            <a:endParaRPr lang="en-US" sz="1600" dirty="0"/>
          </a:p>
        </p:txBody>
      </p:sp>
      <p:sp>
        <p:nvSpPr>
          <p:cNvPr id="11" name="Down Arrow 10"/>
          <p:cNvSpPr/>
          <p:nvPr/>
        </p:nvSpPr>
        <p:spPr>
          <a:xfrm flipV="1">
            <a:off x="4191000" y="42672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97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8229" t="12500" r="15365" b="14583"/>
          <a:stretch>
            <a:fillRect/>
          </a:stretch>
        </p:blipFill>
        <p:spPr bwMode="auto">
          <a:xfrm>
            <a:off x="533400" y="1371600"/>
            <a:ext cx="8077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Takaful Industry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546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16200000" flipH="1">
            <a:off x="1821105" y="3878505"/>
            <a:ext cx="5030788" cy="1380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04365" y="3808512"/>
            <a:ext cx="319742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03074" y="5407223"/>
            <a:ext cx="3429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52999" y="5407223"/>
            <a:ext cx="3962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2004      2006      2007       2010      2012</a:t>
            </a:r>
            <a:endParaRPr lang="en-US" sz="1400" dirty="0"/>
          </a:p>
        </p:txBody>
      </p:sp>
      <p:cxnSp>
        <p:nvCxnSpPr>
          <p:cNvPr id="23" name="Straight Connector 22"/>
          <p:cNvCxnSpPr/>
          <p:nvPr/>
        </p:nvCxnSpPr>
        <p:spPr>
          <a:xfrm rot="10800000">
            <a:off x="4850674" y="4953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4850674" y="4419599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4850674" y="3810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>
            <a:off x="4850674" y="3047999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>
            <a:off x="4850674" y="2286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469673" y="1295400"/>
            <a:ext cx="461665" cy="3886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1.4       2      3.4      4.3         8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343777" y="1828800"/>
            <a:ext cx="1345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(USD) BILLION</a:t>
            </a:r>
            <a:endParaRPr lang="en-US" sz="1400" dirty="0"/>
          </a:p>
        </p:txBody>
      </p:sp>
      <p:sp>
        <p:nvSpPr>
          <p:cNvPr id="41" name="Rectangle 40"/>
          <p:cNvSpPr/>
          <p:nvPr/>
        </p:nvSpPr>
        <p:spPr>
          <a:xfrm>
            <a:off x="5016325" y="4953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702125" y="4419600"/>
            <a:ext cx="457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401177" y="3886200"/>
            <a:ext cx="45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136673" y="3048000"/>
            <a:ext cx="4572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822473" y="2286000"/>
            <a:ext cx="4572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609600" y="1295400"/>
            <a:ext cx="3429000" cy="5029200"/>
            <a:chOff x="609600" y="1295400"/>
            <a:chExt cx="3378200" cy="4800600"/>
          </a:xfrm>
        </p:grpSpPr>
        <p:sp>
          <p:nvSpPr>
            <p:cNvPr id="7" name="Snip Same Side Corner Rectangle 6"/>
            <p:cNvSpPr/>
            <p:nvPr/>
          </p:nvSpPr>
          <p:spPr>
            <a:xfrm>
              <a:off x="2819400" y="1295400"/>
              <a:ext cx="1143000" cy="1043609"/>
            </a:xfrm>
            <a:prstGeom prst="snip2Same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134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9600" y="1447800"/>
              <a:ext cx="2133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# of Takaful Operators in 2009</a:t>
              </a:r>
              <a:endParaRPr lang="en-US" sz="2000" b="1" dirty="0"/>
            </a:p>
          </p:txBody>
        </p:sp>
        <p:sp>
          <p:nvSpPr>
            <p:cNvPr id="9" name="Snip Same Side Corner Rectangle 8"/>
            <p:cNvSpPr/>
            <p:nvPr/>
          </p:nvSpPr>
          <p:spPr>
            <a:xfrm>
              <a:off x="2794000" y="2514600"/>
              <a:ext cx="1168400" cy="1066800"/>
            </a:xfrm>
            <a:prstGeom prst="snip2Same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/>
                <a:t>Approx.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36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9600" y="2842341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Window Operators</a:t>
              </a:r>
              <a:endParaRPr lang="en-US" sz="2000" b="1" dirty="0"/>
            </a:p>
          </p:txBody>
        </p:sp>
        <p:sp>
          <p:nvSpPr>
            <p:cNvPr id="11" name="Snip Same Side Corner Rectangle 10"/>
            <p:cNvSpPr/>
            <p:nvPr/>
          </p:nvSpPr>
          <p:spPr>
            <a:xfrm>
              <a:off x="2819400" y="3733800"/>
              <a:ext cx="1168400" cy="1066800"/>
            </a:xfrm>
            <a:prstGeom prst="snip2Same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15</a:t>
              </a:r>
              <a:endParaRPr lang="en-US" sz="8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9600" y="3962400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Irani</a:t>
              </a:r>
            </a:p>
            <a:p>
              <a:r>
                <a:rPr lang="en-US" sz="2000" b="1" dirty="0" smtClean="0"/>
                <a:t>Operators</a:t>
              </a:r>
              <a:endParaRPr lang="en-US" sz="2000" b="1" dirty="0"/>
            </a:p>
          </p:txBody>
        </p:sp>
        <p:sp>
          <p:nvSpPr>
            <p:cNvPr id="47" name="Snip Same Side Corner Rectangle 46"/>
            <p:cNvSpPr/>
            <p:nvPr/>
          </p:nvSpPr>
          <p:spPr>
            <a:xfrm>
              <a:off x="2819400" y="5029200"/>
              <a:ext cx="1168400" cy="1066800"/>
            </a:xfrm>
            <a:prstGeom prst="snip2Same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 smtClean="0"/>
                <a:t>&gt;</a:t>
              </a:r>
              <a:r>
                <a:rPr lang="en-US" sz="3600" dirty="0" smtClean="0"/>
                <a:t>18</a:t>
              </a:r>
              <a:endParaRPr lang="en-US" sz="8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09600" y="5235714"/>
              <a:ext cx="2057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Re-Takaful</a:t>
              </a:r>
            </a:p>
            <a:p>
              <a:r>
                <a:rPr lang="en-US" sz="2000" b="1" dirty="0" smtClean="0"/>
                <a:t>Operators</a:t>
              </a:r>
              <a:endParaRPr lang="en-US" sz="2000" b="1" dirty="0"/>
            </a:p>
          </p:txBody>
        </p:sp>
      </p:grpSp>
      <p:sp>
        <p:nvSpPr>
          <p:cNvPr id="50" name="Snip Diagonal Corner Rectangle 49"/>
          <p:cNvSpPr/>
          <p:nvPr/>
        </p:nvSpPr>
        <p:spPr>
          <a:xfrm>
            <a:off x="4572000" y="5791200"/>
            <a:ext cx="3886200" cy="45720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Global Market Size (2009) E&amp;Y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Takaful Developments &amp;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762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b="1" smtClean="0"/>
              <a:t>Re-Takaful Worldwide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819400" y="1447800"/>
            <a:ext cx="5867400" cy="48307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1400" b="1" dirty="0" smtClean="0"/>
              <a:t>Islamic Takaful &amp;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Co. (</a:t>
            </a:r>
            <a:r>
              <a:rPr lang="en-US" sz="1400" b="1" dirty="0" err="1" smtClean="0"/>
              <a:t>IRTCo</a:t>
            </a:r>
            <a:r>
              <a:rPr lang="en-US" sz="1400" b="1" dirty="0" smtClean="0"/>
              <a:t>.)</a:t>
            </a:r>
            <a:r>
              <a:rPr lang="en-US" sz="1400" dirty="0" smtClean="0"/>
              <a:t> (Bahamas)</a:t>
            </a:r>
          </a:p>
          <a:p>
            <a:pPr eaLnBrk="1" hangingPunct="1"/>
            <a:r>
              <a:rPr lang="en-US" sz="1400" b="1" dirty="0" smtClean="0"/>
              <a:t>Hannover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B.S.C. ©</a:t>
            </a:r>
            <a:r>
              <a:rPr lang="en-US" sz="1400" dirty="0" smtClean="0"/>
              <a:t> (Bahrain)</a:t>
            </a:r>
          </a:p>
          <a:p>
            <a:pPr eaLnBrk="1" hangingPunct="1"/>
            <a:r>
              <a:rPr lang="en-US" sz="1400" b="1" dirty="0" smtClean="0"/>
              <a:t>Solidarity Islamic Takaful &amp;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Co.</a:t>
            </a:r>
            <a:r>
              <a:rPr lang="en-US" sz="1400" dirty="0" smtClean="0"/>
              <a:t> (Bahrain)</a:t>
            </a:r>
          </a:p>
          <a:p>
            <a:pPr eaLnBrk="1" hangingPunct="1"/>
            <a:r>
              <a:rPr lang="en-US" sz="1400" b="1" dirty="0" smtClean="0"/>
              <a:t>PT </a:t>
            </a:r>
            <a:r>
              <a:rPr lang="en-US" sz="1400" b="1" dirty="0" err="1" smtClean="0"/>
              <a:t>Reassuransi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Internasional</a:t>
            </a:r>
            <a:r>
              <a:rPr lang="en-US" sz="1400" b="1" dirty="0" smtClean="0"/>
              <a:t> Indonesia</a:t>
            </a:r>
            <a:r>
              <a:rPr lang="en-US" sz="1400" dirty="0" smtClean="0"/>
              <a:t> (Indonesia)</a:t>
            </a:r>
          </a:p>
          <a:p>
            <a:pPr eaLnBrk="1" hangingPunct="1"/>
            <a:r>
              <a:rPr lang="en-US" sz="1400" b="1" dirty="0" smtClean="0"/>
              <a:t>Amin Reinsurance Company</a:t>
            </a:r>
            <a:r>
              <a:rPr lang="en-US" sz="1400" dirty="0" smtClean="0"/>
              <a:t> (Iran)</a:t>
            </a:r>
          </a:p>
          <a:p>
            <a:pPr eaLnBrk="1" hangingPunct="1"/>
            <a:r>
              <a:rPr lang="en-US" sz="1400" b="1" dirty="0" smtClean="0"/>
              <a:t>Al </a:t>
            </a:r>
            <a:r>
              <a:rPr lang="en-US" sz="1400" b="1" dirty="0" err="1" smtClean="0"/>
              <a:t>Fejr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Insurance Co.</a:t>
            </a:r>
            <a:r>
              <a:rPr lang="en-US" sz="1400" dirty="0" smtClean="0"/>
              <a:t> (Kuwait)</a:t>
            </a:r>
          </a:p>
          <a:p>
            <a:pPr eaLnBrk="1" hangingPunct="1"/>
            <a:r>
              <a:rPr lang="en-US" sz="1400" b="1" dirty="0" err="1" smtClean="0"/>
              <a:t>Asean</a:t>
            </a:r>
            <a:r>
              <a:rPr lang="en-US" sz="1400" b="1" dirty="0" smtClean="0"/>
              <a:t> Re-Takaful International</a:t>
            </a:r>
            <a:r>
              <a:rPr lang="en-US" sz="1400" dirty="0" smtClean="0"/>
              <a:t> (Malaysia)</a:t>
            </a:r>
          </a:p>
          <a:p>
            <a:pPr eaLnBrk="1" hangingPunct="1"/>
            <a:r>
              <a:rPr lang="en-US" sz="1400" b="1" dirty="0" smtClean="0"/>
              <a:t>MNRB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Berhad</a:t>
            </a:r>
            <a:r>
              <a:rPr lang="en-US" sz="1400" dirty="0" smtClean="0"/>
              <a:t> (Malaysia)</a:t>
            </a:r>
          </a:p>
          <a:p>
            <a:pPr eaLnBrk="1" hangingPunct="1"/>
            <a:r>
              <a:rPr lang="en-US" sz="1400" b="1" dirty="0" smtClean="0"/>
              <a:t>Islamic Takaful &amp; Re-</a:t>
            </a:r>
            <a:r>
              <a:rPr lang="en-US" sz="1400" b="1" dirty="0" err="1" smtClean="0"/>
              <a:t>takaful</a:t>
            </a:r>
            <a:r>
              <a:rPr lang="en-US" sz="1400" b="1" dirty="0" smtClean="0"/>
              <a:t> Co.</a:t>
            </a:r>
            <a:r>
              <a:rPr lang="en-US" sz="1400" dirty="0" smtClean="0"/>
              <a:t> (Saudi Arabia)</a:t>
            </a:r>
          </a:p>
          <a:p>
            <a:pPr eaLnBrk="1" hangingPunct="1"/>
            <a:r>
              <a:rPr lang="en-US" sz="1400" b="1" dirty="0" smtClean="0"/>
              <a:t>Islamic Takaful and Re-Takaful Co. (</a:t>
            </a:r>
            <a:r>
              <a:rPr lang="en-US" sz="1400" b="1" dirty="0" err="1" smtClean="0"/>
              <a:t>ITRCo</a:t>
            </a:r>
            <a:r>
              <a:rPr lang="en-US" sz="1400" b="1" dirty="0" smtClean="0"/>
              <a:t>.)</a:t>
            </a:r>
            <a:r>
              <a:rPr lang="en-US" sz="1400" dirty="0" smtClean="0"/>
              <a:t> (Saudi Arabia)</a:t>
            </a:r>
          </a:p>
          <a:p>
            <a:pPr eaLnBrk="1" hangingPunct="1"/>
            <a:r>
              <a:rPr lang="en-US" sz="1400" b="1" dirty="0" err="1" smtClean="0"/>
              <a:t>Tokio</a:t>
            </a:r>
            <a:r>
              <a:rPr lang="en-US" sz="1400" b="1" dirty="0" smtClean="0"/>
              <a:t> Marine Nichido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Pte</a:t>
            </a:r>
            <a:r>
              <a:rPr lang="en-US" sz="1400" b="1" dirty="0" smtClean="0"/>
              <a:t> Ltd</a:t>
            </a:r>
            <a:r>
              <a:rPr lang="en-US" sz="1400" dirty="0" smtClean="0"/>
              <a:t> (Singapore)</a:t>
            </a:r>
          </a:p>
          <a:p>
            <a:pPr eaLnBrk="1" hangingPunct="1"/>
            <a:r>
              <a:rPr lang="en-US" sz="1400" b="1" dirty="0" smtClean="0"/>
              <a:t>National Re-insurance Co. (</a:t>
            </a:r>
            <a:r>
              <a:rPr lang="en-US" sz="1400" b="1" dirty="0" err="1" smtClean="0"/>
              <a:t>NRICo</a:t>
            </a:r>
            <a:r>
              <a:rPr lang="en-US" sz="1400" b="1" dirty="0" smtClean="0"/>
              <a:t>.)</a:t>
            </a:r>
            <a:r>
              <a:rPr lang="en-US" sz="1400" dirty="0" smtClean="0"/>
              <a:t> (Sudan)</a:t>
            </a:r>
          </a:p>
          <a:p>
            <a:pPr eaLnBrk="1" hangingPunct="1"/>
            <a:r>
              <a:rPr lang="en-US" sz="1400" b="1" dirty="0" err="1" smtClean="0"/>
              <a:t>Sheikhan</a:t>
            </a:r>
            <a:r>
              <a:rPr lang="en-US" sz="1400" b="1" dirty="0" smtClean="0"/>
              <a:t> Insurance &amp; Reinsurance</a:t>
            </a:r>
            <a:r>
              <a:rPr lang="en-US" sz="1400" dirty="0" smtClean="0"/>
              <a:t> (Sudan)</a:t>
            </a:r>
          </a:p>
          <a:p>
            <a:pPr eaLnBrk="1" hangingPunct="1"/>
            <a:r>
              <a:rPr lang="en-US" sz="1400" b="1" dirty="0" smtClean="0"/>
              <a:t>Sudanese Insurance &amp; Reinsurance Co</a:t>
            </a:r>
            <a:r>
              <a:rPr lang="en-US" sz="1400" dirty="0" smtClean="0"/>
              <a:t> (Sudan)</a:t>
            </a:r>
          </a:p>
          <a:p>
            <a:pPr eaLnBrk="1" hangingPunct="1"/>
            <a:r>
              <a:rPr lang="en-US" sz="1400" b="1" dirty="0" smtClean="0"/>
              <a:t>BEIT </a:t>
            </a:r>
            <a:r>
              <a:rPr lang="en-US" sz="1400" b="1" dirty="0" err="1" smtClean="0"/>
              <a:t>Iaadat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Ettamine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Tounsi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Saoudi</a:t>
            </a:r>
            <a:r>
              <a:rPr lang="en-US" sz="1400" b="1" dirty="0" smtClean="0"/>
              <a:t> Re-insurance (B.E.S.T. Re)</a:t>
            </a:r>
            <a:r>
              <a:rPr lang="en-US" sz="1400" dirty="0" smtClean="0"/>
              <a:t> (Tunisia)</a:t>
            </a:r>
          </a:p>
          <a:p>
            <a:pPr eaLnBrk="1" hangingPunct="1"/>
            <a:r>
              <a:rPr lang="en-US" sz="1400" b="1" dirty="0" smtClean="0"/>
              <a:t>ACR </a:t>
            </a:r>
            <a:r>
              <a:rPr lang="en-US" sz="1400" b="1" dirty="0" err="1" smtClean="0"/>
              <a:t>ReTakaful</a:t>
            </a:r>
            <a:r>
              <a:rPr lang="en-US" sz="1400" b="1" dirty="0" smtClean="0"/>
              <a:t> Holdings Limited</a:t>
            </a:r>
            <a:r>
              <a:rPr lang="en-US" sz="1400" dirty="0" smtClean="0"/>
              <a:t> (UAE)</a:t>
            </a:r>
          </a:p>
          <a:p>
            <a:pPr eaLnBrk="1" hangingPunct="1"/>
            <a:r>
              <a:rPr lang="en-US" sz="1400" b="1" dirty="0" smtClean="0"/>
              <a:t>Dubai Islamic Insurance &amp; reinsurance Co.</a:t>
            </a:r>
            <a:r>
              <a:rPr lang="en-US" sz="1400" dirty="0" smtClean="0"/>
              <a:t> (UAE)</a:t>
            </a:r>
          </a:p>
          <a:p>
            <a:pPr eaLnBrk="1" hangingPunct="1"/>
            <a:r>
              <a:rPr lang="en-US" sz="1400" b="1" dirty="0" smtClean="0"/>
              <a:t>Takaful Re Limited</a:t>
            </a:r>
            <a:r>
              <a:rPr lang="en-US" sz="1400" dirty="0" smtClean="0"/>
              <a:t> (UAE)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1400" dirty="0" smtClean="0"/>
              <a:t>Source: ICMIF Takaful, </a:t>
            </a:r>
            <a:r>
              <a:rPr lang="en-US" sz="1400" i="1" dirty="0" smtClean="0"/>
              <a:t>www.takaful.coop</a:t>
            </a:r>
          </a:p>
        </p:txBody>
      </p:sp>
      <p:sp>
        <p:nvSpPr>
          <p:cNvPr id="4" name="Snip Diagonal Corner Rectangle 3"/>
          <p:cNvSpPr/>
          <p:nvPr/>
        </p:nvSpPr>
        <p:spPr>
          <a:xfrm>
            <a:off x="990600" y="1447800"/>
            <a:ext cx="1828800" cy="2743200"/>
          </a:xfrm>
          <a:prstGeom prst="snip2Diag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&gt; </a:t>
            </a:r>
            <a:r>
              <a:rPr lang="en-US" sz="5400" dirty="0">
                <a:solidFill>
                  <a:srgbClr val="FFFF00"/>
                </a:solidFill>
              </a:rPr>
              <a:t>18</a:t>
            </a:r>
            <a:r>
              <a:rPr lang="en-US" sz="2800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Re-Takaful Operators w</a:t>
            </a:r>
            <a:r>
              <a:rPr lang="en-US" sz="2000" dirty="0"/>
              <a:t>orldwide</a:t>
            </a:r>
          </a:p>
        </p:txBody>
      </p:sp>
    </p:spTree>
    <p:extLst>
      <p:ext uri="{BB962C8B-B14F-4D97-AF65-F5344CB8AC3E}">
        <p14:creationId xmlns:p14="http://schemas.microsoft.com/office/powerpoint/2010/main" xmlns="" val="337570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58160988"/>
              </p:ext>
            </p:extLst>
          </p:nvPr>
        </p:nvGraphicFramePr>
        <p:xfrm>
          <a:off x="609600" y="1600200"/>
          <a:ext cx="7924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Takaful in Pakistan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14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362200"/>
            <a:ext cx="6753113" cy="113777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Takaful Operational Model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024744" cy="8382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Takaful Arrangements can be broadly</a:t>
            </a:r>
            <a:br>
              <a:rPr lang="en-US" sz="2400" b="1" dirty="0" smtClean="0"/>
            </a:br>
            <a:r>
              <a:rPr lang="en-US" sz="2400" b="1" dirty="0" smtClean="0"/>
              <a:t>divided into the following two categories: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685800" y="1524000"/>
            <a:ext cx="75438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Family Takaful covers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All risks associated with human life, like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death,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disability and illness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dirty="0" smtClean="0"/>
              <a:t> short-term and long-term investment needs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General Takaful covers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All risks associated with Physical Assets and Property, like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house,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marine,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motor,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engineering and misc.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Operational Models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0683162"/>
              </p:ext>
            </p:extLst>
          </p:nvPr>
        </p:nvGraphicFramePr>
        <p:xfrm>
          <a:off x="533400" y="1447800"/>
          <a:ext cx="7924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629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it Function? </a:t>
            </a:r>
            <a:r>
              <a:rPr lang="en-US" dirty="0" err="1" smtClean="0">
                <a:solidFill>
                  <a:schemeClr val="tx1"/>
                </a:solidFill>
              </a:rPr>
              <a:t>Waqf</a:t>
            </a:r>
            <a:r>
              <a:rPr lang="en-US" dirty="0" smtClean="0">
                <a:solidFill>
                  <a:schemeClr val="tx1"/>
                </a:solidFill>
              </a:rPr>
              <a:t> Pool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2819400" y="3581400"/>
            <a:ext cx="2076450" cy="495300"/>
            <a:chOff x="2819400" y="2209800"/>
            <a:chExt cx="2076450" cy="495300"/>
          </a:xfrm>
        </p:grpSpPr>
        <p:sp>
          <p:nvSpPr>
            <p:cNvPr id="5" name=" 3"/>
            <p:cNvSpPr/>
            <p:nvPr/>
          </p:nvSpPr>
          <p:spPr>
            <a:xfrm>
              <a:off x="2819400" y="2209800"/>
              <a:ext cx="2076450" cy="495300"/>
            </a:xfrm>
            <a:prstGeom prst="leftRightRibb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6" name="Group 55"/>
            <p:cNvGrpSpPr>
              <a:grpSpLocks/>
            </p:cNvGrpSpPr>
            <p:nvPr/>
          </p:nvGrpSpPr>
          <p:grpSpPr bwMode="auto">
            <a:xfrm>
              <a:off x="3200400" y="2286000"/>
              <a:ext cx="440055" cy="413766"/>
              <a:chOff x="533402" y="-76201"/>
              <a:chExt cx="440055" cy="41376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33402" y="76199"/>
                <a:ext cx="440055" cy="261366"/>
              </a:xfrm>
              <a:prstGeom prst="rect">
                <a:avLst/>
              </a:prstGeom>
              <a:noFill/>
              <a:ln>
                <a:noFill/>
              </a:ln>
              <a:sp3d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ectangle 10"/>
              <p:cNvSpPr/>
              <p:nvPr/>
            </p:nvSpPr>
            <p:spPr>
              <a:xfrm>
                <a:off x="533402" y="-76201"/>
                <a:ext cx="440055" cy="26136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0" tIns="32004" rIns="0" bIns="34290" spcCol="1270" anchor="ctr"/>
              <a:lstStyle/>
              <a:p>
                <a:pPr algn="ctr" defTabSz="40005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lang="en-US" sz="900" dirty="0" err="1"/>
                  <a:t>Wakalah</a:t>
                </a:r>
                <a:endParaRPr lang="en-US" sz="900" dirty="0"/>
              </a:p>
            </p:txBody>
          </p:sp>
        </p:grpSp>
        <p:grpSp>
          <p:nvGrpSpPr>
            <p:cNvPr id="7" name="Group 58"/>
            <p:cNvGrpSpPr>
              <a:grpSpLocks/>
            </p:cNvGrpSpPr>
            <p:nvPr/>
          </p:nvGrpSpPr>
          <p:grpSpPr bwMode="auto">
            <a:xfrm>
              <a:off x="4114800" y="2362200"/>
              <a:ext cx="440055" cy="261366"/>
              <a:chOff x="533402" y="76199"/>
              <a:chExt cx="440055" cy="26136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533402" y="76199"/>
                <a:ext cx="440055" cy="261366"/>
              </a:xfrm>
              <a:prstGeom prst="rect">
                <a:avLst/>
              </a:prstGeom>
              <a:noFill/>
              <a:ln>
                <a:noFill/>
              </a:ln>
              <a:sp3d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ectangle 8"/>
              <p:cNvSpPr/>
              <p:nvPr/>
            </p:nvSpPr>
            <p:spPr>
              <a:xfrm>
                <a:off x="533402" y="76199"/>
                <a:ext cx="440055" cy="26136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0" tIns="32004" rIns="0" bIns="34290" spcCol="1270" anchor="ctr"/>
              <a:lstStyle/>
              <a:p>
                <a:pPr algn="ctr" defTabSz="40005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lang="en-US" sz="900" dirty="0" err="1"/>
                  <a:t>Wakalah</a:t>
                </a:r>
                <a:endParaRPr lang="en-US" sz="900" dirty="0"/>
              </a:p>
            </p:txBody>
          </p:sp>
        </p:grpSp>
      </p:grp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xmlns="" val="3652819592"/>
              </p:ext>
            </p:extLst>
          </p:nvPr>
        </p:nvGraphicFramePr>
        <p:xfrm>
          <a:off x="2819400" y="3581400"/>
          <a:ext cx="15240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Group 53"/>
          <p:cNvGrpSpPr>
            <a:grpSpLocks/>
          </p:cNvGrpSpPr>
          <p:nvPr/>
        </p:nvGrpSpPr>
        <p:grpSpPr bwMode="auto">
          <a:xfrm>
            <a:off x="914400" y="3276600"/>
            <a:ext cx="1828800" cy="1143000"/>
            <a:chOff x="1828800" y="3048000"/>
            <a:chExt cx="1828800" cy="1143000"/>
          </a:xfrm>
        </p:grpSpPr>
        <p:sp>
          <p:nvSpPr>
            <p:cNvPr id="14" name="Rounded Rectangle 13"/>
            <p:cNvSpPr/>
            <p:nvPr/>
          </p:nvSpPr>
          <p:spPr>
            <a:xfrm>
              <a:off x="1828800" y="3048000"/>
              <a:ext cx="1828800" cy="1143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TextBox 23"/>
            <p:cNvSpPr txBox="1">
              <a:spLocks noChangeArrowheads="1"/>
            </p:cNvSpPr>
            <p:nvPr/>
          </p:nvSpPr>
          <p:spPr bwMode="auto">
            <a:xfrm>
              <a:off x="2133600" y="3276600"/>
              <a:ext cx="1371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Takaful Operator</a:t>
              </a:r>
            </a:p>
          </p:txBody>
        </p:sp>
      </p:grpSp>
      <p:sp>
        <p:nvSpPr>
          <p:cNvPr id="16" name="Oval 15"/>
          <p:cNvSpPr/>
          <p:nvPr/>
        </p:nvSpPr>
        <p:spPr>
          <a:xfrm>
            <a:off x="2362200" y="5410200"/>
            <a:ext cx="2133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Left-Up Arrow 16"/>
          <p:cNvSpPr/>
          <p:nvPr/>
        </p:nvSpPr>
        <p:spPr>
          <a:xfrm>
            <a:off x="4572000" y="5181600"/>
            <a:ext cx="762000" cy="914400"/>
          </a:xfrm>
          <a:prstGeom prst="lef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Left-Up Arrow 17"/>
          <p:cNvSpPr/>
          <p:nvPr/>
        </p:nvSpPr>
        <p:spPr>
          <a:xfrm flipH="1">
            <a:off x="1524000" y="4495800"/>
            <a:ext cx="762000" cy="16764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36"/>
          <p:cNvSpPr txBox="1">
            <a:spLocks noChangeArrowheads="1"/>
          </p:cNvSpPr>
          <p:nvPr/>
        </p:nvSpPr>
        <p:spPr bwMode="auto">
          <a:xfrm>
            <a:off x="2743200" y="57150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Calibri" pitchFamily="34" charset="0"/>
              </a:rPr>
              <a:t>Investment</a:t>
            </a:r>
          </a:p>
        </p:txBody>
      </p:sp>
      <p:grpSp>
        <p:nvGrpSpPr>
          <p:cNvPr id="20" name="Group 15"/>
          <p:cNvGrpSpPr>
            <a:grpSpLocks/>
          </p:cNvGrpSpPr>
          <p:nvPr/>
        </p:nvGrpSpPr>
        <p:grpSpPr bwMode="auto">
          <a:xfrm>
            <a:off x="5943600" y="5486400"/>
            <a:ext cx="838200" cy="838200"/>
            <a:chOff x="2169364" y="-177667"/>
            <a:chExt cx="885174" cy="894729"/>
          </a:xfrm>
        </p:grpSpPr>
        <p:sp>
          <p:nvSpPr>
            <p:cNvPr id="21" name="Oval 20"/>
            <p:cNvSpPr/>
            <p:nvPr/>
          </p:nvSpPr>
          <p:spPr>
            <a:xfrm>
              <a:off x="2169364" y="-177667"/>
              <a:ext cx="885174" cy="89472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val 4"/>
            <p:cNvSpPr/>
            <p:nvPr/>
          </p:nvSpPr>
          <p:spPr>
            <a:xfrm>
              <a:off x="2249834" y="-11600"/>
              <a:ext cx="724233" cy="6320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66725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050" dirty="0"/>
                <a:t>Participant</a:t>
              </a:r>
            </a:p>
          </p:txBody>
        </p:sp>
      </p:grpSp>
      <p:sp>
        <p:nvSpPr>
          <p:cNvPr id="23" name="Oval 22"/>
          <p:cNvSpPr/>
          <p:nvPr/>
        </p:nvSpPr>
        <p:spPr>
          <a:xfrm>
            <a:off x="4343400" y="2286000"/>
            <a:ext cx="3144838" cy="3059113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4" name="Group 25"/>
          <p:cNvGrpSpPr>
            <a:grpSpLocks/>
          </p:cNvGrpSpPr>
          <p:nvPr/>
        </p:nvGrpSpPr>
        <p:grpSpPr bwMode="auto">
          <a:xfrm>
            <a:off x="7239000" y="4572000"/>
            <a:ext cx="838200" cy="823913"/>
            <a:chOff x="2169364" y="-177667"/>
            <a:chExt cx="885174" cy="894729"/>
          </a:xfrm>
        </p:grpSpPr>
        <p:sp>
          <p:nvSpPr>
            <p:cNvPr id="25" name="Oval 24"/>
            <p:cNvSpPr/>
            <p:nvPr/>
          </p:nvSpPr>
          <p:spPr>
            <a:xfrm>
              <a:off x="2169364" y="-177667"/>
              <a:ext cx="885174" cy="89472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Oval 4"/>
            <p:cNvSpPr/>
            <p:nvPr/>
          </p:nvSpPr>
          <p:spPr>
            <a:xfrm>
              <a:off x="2249834" y="-12168"/>
              <a:ext cx="724233" cy="632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66725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050" dirty="0"/>
                <a:t>Participant</a:t>
              </a:r>
            </a:p>
          </p:txBody>
        </p:sp>
      </p:grpSp>
      <p:grpSp>
        <p:nvGrpSpPr>
          <p:cNvPr id="27" name="Group 29"/>
          <p:cNvGrpSpPr>
            <a:grpSpLocks/>
          </p:cNvGrpSpPr>
          <p:nvPr/>
        </p:nvGrpSpPr>
        <p:grpSpPr bwMode="auto">
          <a:xfrm>
            <a:off x="7391400" y="2133600"/>
            <a:ext cx="838200" cy="823913"/>
            <a:chOff x="2169364" y="-177667"/>
            <a:chExt cx="885174" cy="894729"/>
          </a:xfrm>
        </p:grpSpPr>
        <p:sp>
          <p:nvSpPr>
            <p:cNvPr id="28" name="Oval 27"/>
            <p:cNvSpPr/>
            <p:nvPr/>
          </p:nvSpPr>
          <p:spPr>
            <a:xfrm>
              <a:off x="2169364" y="-177667"/>
              <a:ext cx="885174" cy="89472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Oval 4"/>
            <p:cNvSpPr/>
            <p:nvPr/>
          </p:nvSpPr>
          <p:spPr>
            <a:xfrm>
              <a:off x="2249834" y="-12168"/>
              <a:ext cx="724233" cy="632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66725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050" dirty="0"/>
                <a:t>Participant</a:t>
              </a:r>
            </a:p>
          </p:txBody>
        </p:sp>
      </p:grpSp>
      <p:grpSp>
        <p:nvGrpSpPr>
          <p:cNvPr id="30" name="Group 32"/>
          <p:cNvGrpSpPr>
            <a:grpSpLocks/>
          </p:cNvGrpSpPr>
          <p:nvPr/>
        </p:nvGrpSpPr>
        <p:grpSpPr bwMode="auto">
          <a:xfrm>
            <a:off x="5791200" y="1295400"/>
            <a:ext cx="838200" cy="823913"/>
            <a:chOff x="2169364" y="-177667"/>
            <a:chExt cx="885174" cy="894729"/>
          </a:xfrm>
        </p:grpSpPr>
        <p:sp>
          <p:nvSpPr>
            <p:cNvPr id="31" name="Oval 30"/>
            <p:cNvSpPr/>
            <p:nvPr/>
          </p:nvSpPr>
          <p:spPr>
            <a:xfrm>
              <a:off x="2169364" y="-177667"/>
              <a:ext cx="885174" cy="89472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Oval 4"/>
            <p:cNvSpPr/>
            <p:nvPr/>
          </p:nvSpPr>
          <p:spPr>
            <a:xfrm>
              <a:off x="2249834" y="-12168"/>
              <a:ext cx="724233" cy="632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985" tIns="6985" rIns="6985" bIns="6985" spcCol="1270" anchor="ctr"/>
            <a:lstStyle/>
            <a:p>
              <a:pPr algn="ctr" defTabSz="466725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050" dirty="0"/>
                <a:t>Participant</a:t>
              </a:r>
            </a:p>
          </p:txBody>
        </p:sp>
      </p:grpSp>
      <p:sp>
        <p:nvSpPr>
          <p:cNvPr id="33" name="Oval 32"/>
          <p:cNvSpPr/>
          <p:nvPr/>
        </p:nvSpPr>
        <p:spPr>
          <a:xfrm>
            <a:off x="4648200" y="2590800"/>
            <a:ext cx="2568575" cy="2500313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Oval 33"/>
          <p:cNvSpPr/>
          <p:nvPr/>
        </p:nvSpPr>
        <p:spPr>
          <a:xfrm>
            <a:off x="4953000" y="2895600"/>
            <a:ext cx="1976438" cy="192405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TextBox 25"/>
          <p:cNvSpPr txBox="1">
            <a:spLocks noChangeArrowheads="1"/>
          </p:cNvSpPr>
          <p:nvPr/>
        </p:nvSpPr>
        <p:spPr bwMode="auto">
          <a:xfrm>
            <a:off x="5181600" y="32766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Waqf Pool</a:t>
            </a:r>
          </a:p>
        </p:txBody>
      </p:sp>
      <p:sp>
        <p:nvSpPr>
          <p:cNvPr id="36" name="TextBox 24"/>
          <p:cNvSpPr txBox="1">
            <a:spLocks noChangeArrowheads="1"/>
          </p:cNvSpPr>
          <p:nvPr/>
        </p:nvSpPr>
        <p:spPr bwMode="auto">
          <a:xfrm>
            <a:off x="5257800" y="3657600"/>
            <a:ext cx="1600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  <a:latin typeface="Calibri" pitchFamily="34" charset="0"/>
              </a:rPr>
              <a:t>Risk sharing</a:t>
            </a:r>
          </a:p>
          <a:p>
            <a:pPr eaLnBrk="1" hangingPunct="1"/>
            <a:r>
              <a:rPr lang="en-US">
                <a:solidFill>
                  <a:schemeClr val="bg1"/>
                </a:solidFill>
                <a:latin typeface="Calibri" pitchFamily="34" charset="0"/>
              </a:rPr>
              <a:t>Between Participants</a:t>
            </a:r>
          </a:p>
        </p:txBody>
      </p:sp>
      <p:cxnSp>
        <p:nvCxnSpPr>
          <p:cNvPr id="37" name="Straight Arrow Connector 36"/>
          <p:cNvCxnSpPr>
            <a:endCxn id="34" idx="0"/>
          </p:cNvCxnSpPr>
          <p:nvPr/>
        </p:nvCxnSpPr>
        <p:spPr>
          <a:xfrm rot="5400000">
            <a:off x="5638007" y="2437606"/>
            <a:ext cx="762000" cy="1539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858000" y="2836863"/>
            <a:ext cx="655638" cy="5921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7010400" y="4495800"/>
            <a:ext cx="3048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Diagram 39"/>
          <p:cNvGraphicFramePr/>
          <p:nvPr>
            <p:extLst>
              <p:ext uri="{D42A27DB-BD31-4B8C-83A1-F6EECF244321}">
                <p14:modId xmlns:p14="http://schemas.microsoft.com/office/powerpoint/2010/main" xmlns="" val="1702667926"/>
              </p:ext>
            </p:extLst>
          </p:nvPr>
        </p:nvGraphicFramePr>
        <p:xfrm>
          <a:off x="2819400" y="3581400"/>
          <a:ext cx="18288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41" name="Straight Arrow Connector 40"/>
          <p:cNvCxnSpPr/>
          <p:nvPr/>
        </p:nvCxnSpPr>
        <p:spPr>
          <a:xfrm rot="5400000" flipH="1" flipV="1">
            <a:off x="6135688" y="5372100"/>
            <a:ext cx="22701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914400" y="1447800"/>
            <a:ext cx="35052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TextBox 36"/>
          <p:cNvSpPr txBox="1">
            <a:spLocks noChangeArrowheads="1"/>
          </p:cNvSpPr>
          <p:nvPr/>
        </p:nvSpPr>
        <p:spPr bwMode="auto">
          <a:xfrm>
            <a:off x="1066800" y="1600200"/>
            <a:ext cx="3429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Surplus</a:t>
            </a:r>
          </a:p>
          <a:p>
            <a:pPr eaLnBrk="1" hangingPunct="1"/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    	</a:t>
            </a:r>
            <a:endParaRPr lang="en-US" sz="280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Wakalah Fee, Claims, Re-Takaful</a:t>
            </a:r>
          </a:p>
        </p:txBody>
      </p:sp>
      <p:cxnSp>
        <p:nvCxnSpPr>
          <p:cNvPr id="44" name="Straight Arrow Connector 43"/>
          <p:cNvCxnSpPr>
            <a:stCxn id="23" idx="1"/>
          </p:cNvCxnSpPr>
          <p:nvPr/>
        </p:nvCxnSpPr>
        <p:spPr>
          <a:xfrm rot="16200000" flipV="1">
            <a:off x="4387850" y="2317750"/>
            <a:ext cx="371475" cy="460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5" name="Elbow Connector 73"/>
          <p:cNvCxnSpPr>
            <a:stCxn id="42" idx="6"/>
          </p:cNvCxnSpPr>
          <p:nvPr/>
        </p:nvCxnSpPr>
        <p:spPr>
          <a:xfrm flipV="1">
            <a:off x="4419600" y="1708150"/>
            <a:ext cx="1371600" cy="425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2" idx="6"/>
          </p:cNvCxnSpPr>
          <p:nvPr/>
        </p:nvCxnSpPr>
        <p:spPr>
          <a:xfrm>
            <a:off x="4419600" y="2133600"/>
            <a:ext cx="2971800" cy="412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2" idx="6"/>
          </p:cNvCxnSpPr>
          <p:nvPr/>
        </p:nvCxnSpPr>
        <p:spPr>
          <a:xfrm>
            <a:off x="4419600" y="2133600"/>
            <a:ext cx="2895600" cy="259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2" idx="6"/>
          </p:cNvCxnSpPr>
          <p:nvPr/>
        </p:nvCxnSpPr>
        <p:spPr>
          <a:xfrm>
            <a:off x="4419600" y="2133600"/>
            <a:ext cx="1828800" cy="3352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362200" y="2057400"/>
            <a:ext cx="3048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9476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77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770" decel="100000"/>
                                        <p:tgtEl>
                                          <p:spTgt spid="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1" dur="77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3" dur="77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77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770" decel="100000"/>
                                        <p:tgtEl>
                                          <p:spTgt spid="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1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6" grpId="0" animBg="1"/>
      <p:bldP spid="17" grpId="0" animBg="1"/>
      <p:bldP spid="18" grpId="0" animBg="1"/>
      <p:bldP spid="19" grpId="0"/>
      <p:bldP spid="35" grpId="0"/>
      <p:bldP spid="36" grpId="0"/>
      <p:bldGraphic spid="40" grpId="0">
        <p:bldAsOne/>
      </p:bldGraphic>
      <p:bldGraphic spid="40" grpId="1">
        <p:bldAsOne/>
      </p:bldGraphic>
      <p:bldP spid="42" grpId="0" animBg="1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28600" y="533400"/>
            <a:ext cx="9601200" cy="783771"/>
          </a:xfrm>
          <a:prstGeom prst="rect">
            <a:avLst/>
          </a:prstGeom>
          <a:solidFill>
            <a:srgbClr val="567176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44286"/>
            <a:ext cx="2884714" cy="783771"/>
          </a:xfrm>
          <a:prstGeom prst="rect">
            <a:avLst/>
          </a:prstGeom>
          <a:solidFill>
            <a:srgbClr val="4F81BD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36372" y="544286"/>
            <a:ext cx="892628" cy="783771"/>
          </a:xfrm>
          <a:prstGeom prst="rect">
            <a:avLst/>
          </a:pr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67742" y="544286"/>
            <a:ext cx="4539343" cy="783771"/>
          </a:xfrm>
          <a:prstGeom prst="rect">
            <a:avLst/>
          </a:prstGeom>
          <a:solidFill>
            <a:schemeClr val="accent2">
              <a:lumMod val="5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09114" y="544286"/>
            <a:ext cx="1534885" cy="783771"/>
          </a:xfrm>
          <a:prstGeom prst="rect">
            <a:avLst/>
          </a:prstGeom>
          <a:solidFill>
            <a:schemeClr val="accent3">
              <a:lumMod val="50000"/>
              <a:alpha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1200" y="544286"/>
            <a:ext cx="1371600" cy="783771"/>
          </a:xfrm>
          <a:prstGeom prst="rect">
            <a:avLst/>
          </a:prstGeom>
          <a:solidFill>
            <a:srgbClr val="7F8C3C">
              <a:alpha val="6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Pervaiz</a:t>
            </a:r>
            <a:r>
              <a:rPr lang="en-US" b="1" dirty="0" smtClean="0"/>
              <a:t> </a:t>
            </a:r>
            <a:r>
              <a:rPr lang="en-US" sz="2200" b="1" dirty="0" smtClean="0"/>
              <a:t>AHMED</a:t>
            </a:r>
          </a:p>
          <a:p>
            <a:r>
              <a:rPr lang="en-US" dirty="0" smtClean="0"/>
              <a:t>CEO Pak-Qatar Family Takaful Limited</a:t>
            </a:r>
          </a:p>
          <a:p>
            <a:r>
              <a:rPr lang="en-US" dirty="0" smtClean="0"/>
              <a:t>16</a:t>
            </a:r>
            <a:r>
              <a:rPr lang="en-US" baseline="30000" dirty="0" smtClean="0"/>
              <a:t>th</a:t>
            </a:r>
            <a:r>
              <a:rPr lang="en-US" dirty="0" smtClean="0"/>
              <a:t> January, 2012, </a:t>
            </a:r>
            <a:r>
              <a:rPr lang="en-US" b="1" dirty="0" smtClean="0"/>
              <a:t>Lahore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62400" y="2635984"/>
            <a:ext cx="4876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Corbel" pitchFamily="34" charset="0"/>
              </a:rPr>
              <a:t>T A K A F U L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Corbel" pitchFamily="34" charset="0"/>
              </a:rPr>
              <a:t>Shari’ah Compliant Alternative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Corbel" pitchFamily="34" charset="0"/>
              </a:rPr>
              <a:t>to Conventional Insurance</a:t>
            </a:r>
            <a:endParaRPr lang="en-US" sz="2000" dirty="0">
              <a:solidFill>
                <a:srgbClr val="C00000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775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403 -2.12766E-7 L 1.01528 -2.12766E-7 " pathEditMode="relative" rAng="0" ptsTypes="AA">
                                      <p:cBhvr>
                                        <p:cTn id="6" dur="31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33 -2.12766E-7 L 0.80208 -2.12766E-7 " pathEditMode="relative" rAng="0" ptsTypes="AA">
                                      <p:cBhvr>
                                        <p:cTn id="8" dur="4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1962 -4.07407E-6 L 0.7967 -4.07407E-6 " pathEditMode="relative" rAng="0" ptsTypes="AA">
                                      <p:cBhvr>
                                        <p:cTn id="10" dur="35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8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33 -2.12766E-7 L -1.06875 -2.12766E-7 " pathEditMode="relative" rAng="0" ptsTypes="AA">
                                      <p:cBhvr>
                                        <p:cTn id="12" dur="39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1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7066 -4.07407E-6 L 0.39045 -4.07407E-6 " pathEditMode="relative" rAng="0" ptsTypes="AA">
                                      <p:cBhvr>
                                        <p:cTn id="14" dur="5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3" grpId="0" build="p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09600" y="1676400"/>
            <a:ext cx="7791155" cy="4390969"/>
            <a:chOff x="304800" y="1676400"/>
            <a:chExt cx="8400755" cy="4522092"/>
          </a:xfrm>
        </p:grpSpPr>
        <p:pic>
          <p:nvPicPr>
            <p:cNvPr id="14" name="Picture 2" descr="MCj04414570000[1]"/>
            <p:cNvPicPr>
              <a:picLocks noChangeAspect="1" noChangeArrowheads="1"/>
            </p:cNvPicPr>
            <p:nvPr/>
          </p:nvPicPr>
          <p:blipFill>
            <a:blip r:embed="rId2" cstate="print">
              <a:extLst/>
            </a:blip>
            <a:srcRect b="34375"/>
            <a:stretch>
              <a:fillRect/>
            </a:stretch>
          </p:blipFill>
          <p:spPr bwMode="auto">
            <a:xfrm>
              <a:off x="380999" y="1967191"/>
              <a:ext cx="1066801" cy="1180561"/>
            </a:xfrm>
            <a:prstGeom prst="rect">
              <a:avLst/>
            </a:prstGeom>
            <a:extLst/>
          </p:spPr>
        </p:pic>
        <p:sp>
          <p:nvSpPr>
            <p:cNvPr id="15" name="Line 28"/>
            <p:cNvSpPr>
              <a:spLocks noChangeShapeType="1"/>
            </p:cNvSpPr>
            <p:nvPr/>
          </p:nvSpPr>
          <p:spPr bwMode="auto">
            <a:xfrm flipV="1">
              <a:off x="1219200" y="2488308"/>
              <a:ext cx="2743200" cy="0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038600" y="2030896"/>
              <a:ext cx="2057400" cy="12192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Participant’s Investment Account (PIA)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667000" y="4876800"/>
              <a:ext cx="2057400" cy="12954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Waqf Fund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77000" y="4876800"/>
              <a:ext cx="2057400" cy="1295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Operator / Wakeel</a:t>
              </a:r>
              <a:endParaRPr lang="en-US" dirty="0"/>
            </a:p>
          </p:txBody>
        </p:sp>
        <p:sp>
          <p:nvSpPr>
            <p:cNvPr id="19" name="Line 28"/>
            <p:cNvSpPr>
              <a:spLocks noChangeShapeType="1"/>
            </p:cNvSpPr>
            <p:nvPr/>
          </p:nvSpPr>
          <p:spPr bwMode="auto">
            <a:xfrm flipV="1">
              <a:off x="4724400" y="5334000"/>
              <a:ext cx="1676400" cy="0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8"/>
            <p:cNvSpPr>
              <a:spLocks noChangeShapeType="1"/>
            </p:cNvSpPr>
            <p:nvPr/>
          </p:nvSpPr>
          <p:spPr bwMode="auto">
            <a:xfrm>
              <a:off x="6973956" y="2643808"/>
              <a:ext cx="0" cy="2159892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 flipV="1">
              <a:off x="914400" y="3326508"/>
              <a:ext cx="0" cy="2083692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V="1">
              <a:off x="914400" y="5410200"/>
              <a:ext cx="0" cy="788292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 flipH="1" flipV="1">
              <a:off x="1676400" y="2819400"/>
              <a:ext cx="2362200" cy="0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8"/>
            <p:cNvSpPr>
              <a:spLocks noChangeShapeType="1"/>
            </p:cNvSpPr>
            <p:nvPr/>
          </p:nvSpPr>
          <p:spPr bwMode="auto">
            <a:xfrm flipH="1" flipV="1">
              <a:off x="914400" y="5257800"/>
              <a:ext cx="1676400" cy="0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3581400" y="3657600"/>
              <a:ext cx="0" cy="1143000"/>
            </a:xfrm>
            <a:prstGeom prst="line">
              <a:avLst/>
            </a:prstGeom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0800000">
              <a:off x="3568148" y="3670852"/>
              <a:ext cx="1447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6162260" y="2630556"/>
              <a:ext cx="8382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914400" y="6172200"/>
              <a:ext cx="17526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4832074" y="3496918"/>
              <a:ext cx="3942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04800" y="1752599"/>
              <a:ext cx="1510991" cy="3803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Participant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38401" y="2057399"/>
              <a:ext cx="1618955" cy="285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Contributions</a:t>
              </a:r>
              <a:endParaRPr lang="en-US" sz="12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295400" y="2895600"/>
              <a:ext cx="2667000" cy="285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Profits from Investment</a:t>
              </a:r>
              <a:endParaRPr lang="en-US" sz="12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086600" y="2819400"/>
              <a:ext cx="1618955" cy="665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Wakalee Fee(s) for Investment Management</a:t>
              </a:r>
              <a:endParaRPr lang="en-US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657600" y="3733800"/>
              <a:ext cx="1618955" cy="475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Contributions for Takaful Benefit</a:t>
              </a:r>
              <a:endParaRPr lang="en-US" sz="12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90600" y="4611469"/>
              <a:ext cx="1618955" cy="475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Payment of Claims</a:t>
              </a:r>
              <a:endParaRPr lang="en-US" sz="12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90600" y="5483871"/>
              <a:ext cx="1618955" cy="665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Surplus Distribution (if any)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800600" y="5410200"/>
              <a:ext cx="1618955" cy="665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Wakala Fee for Operating Waqf Fund</a:t>
              </a:r>
              <a:endParaRPr lang="en-US" sz="1200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2971800" y="16764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1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4800600" y="41910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1371600" y="41910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7620000" y="23622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2286000" y="32004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5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5334000" y="48768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6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457200" y="5638800"/>
              <a:ext cx="304800" cy="38100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7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Function? </a:t>
            </a:r>
            <a:r>
              <a:rPr lang="en-US" dirty="0" smtClean="0">
                <a:solidFill>
                  <a:schemeClr val="tx1"/>
                </a:solidFill>
              </a:rPr>
              <a:t>Family Takaful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5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Takaful Funds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219200"/>
          <a:ext cx="7924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629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Surplus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51054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dirty="0" smtClean="0"/>
              <a:t>After deducting the </a:t>
            </a:r>
            <a:r>
              <a:rPr lang="en-US" dirty="0" err="1" smtClean="0"/>
              <a:t>Wakalah</a:t>
            </a:r>
            <a:r>
              <a:rPr lang="en-US" dirty="0" smtClean="0"/>
              <a:t> Fees, Claims, Re-Takaful Contributions, Contingency Reserves and Charities etc. the remaining amount in the pool is to be distributed between the participants; it does not go to the shareholders</a:t>
            </a:r>
          </a:p>
          <a:p>
            <a:pPr algn="l">
              <a:lnSpc>
                <a:spcPct val="150000"/>
              </a:lnSpc>
            </a:pPr>
            <a:r>
              <a:rPr lang="en-US" dirty="0" smtClean="0"/>
              <a:t>Though Takaful companies  are marketing surplus distribution as USP of Takaful, very few have distributed surplus. This is mainly due to high up front </a:t>
            </a:r>
            <a:r>
              <a:rPr lang="en-US" dirty="0" err="1" smtClean="0"/>
              <a:t>Wakalah</a:t>
            </a:r>
            <a:r>
              <a:rPr lang="en-US" dirty="0" smtClean="0"/>
              <a:t> fee and poor underwriting.</a:t>
            </a:r>
          </a:p>
          <a:p>
            <a:pPr algn="l">
              <a:lnSpc>
                <a:spcPct val="150000"/>
              </a:lnSpc>
            </a:pPr>
            <a:r>
              <a:rPr lang="en-US" dirty="0" smtClean="0"/>
              <a:t>In some territories surplus is shared be y the operator as well which makes Takaful similar to conventional insurance and is damaging the overall industry image.</a:t>
            </a:r>
          </a:p>
        </p:txBody>
      </p:sp>
    </p:spTree>
    <p:extLst>
      <p:ext uri="{BB962C8B-B14F-4D97-AF65-F5344CB8AC3E}">
        <p14:creationId xmlns:p14="http://schemas.microsoft.com/office/powerpoint/2010/main" xmlns="" val="37629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066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Pak-Qatar Takaful Group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685800" y="1143000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First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dedicated Takaful Group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/>
              <a:t>in Pakistan comprising of both </a:t>
            </a:r>
            <a:endParaRPr lang="en-US" dirty="0" smtClean="0"/>
          </a:p>
          <a:p>
            <a:pPr algn="just"/>
            <a:r>
              <a:rPr lang="en-US" dirty="0" smtClean="0"/>
              <a:t>Family </a:t>
            </a:r>
            <a:r>
              <a:rPr lang="en-US" dirty="0"/>
              <a:t>(Life) Takaful and General Takaful </a:t>
            </a:r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685800" y="198913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100 percent Foreign Owned</a:t>
            </a:r>
          </a:p>
        </p:txBody>
      </p:sp>
      <p:sp>
        <p:nvSpPr>
          <p:cNvPr id="10248" name="TextBox 5"/>
          <p:cNvSpPr txBox="1">
            <a:spLocks noChangeArrowheads="1"/>
          </p:cNvSpPr>
          <p:nvPr/>
        </p:nvSpPr>
        <p:spPr bwMode="auto">
          <a:xfrm>
            <a:off x="685800" y="2709069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Paid up Capital:</a:t>
            </a:r>
          </a:p>
          <a:p>
            <a:pPr lvl="1" algn="just">
              <a:buFontTx/>
              <a:buChar char="-"/>
            </a:pPr>
            <a:r>
              <a:rPr lang="en-US" dirty="0"/>
              <a:t> Family </a:t>
            </a:r>
            <a:r>
              <a:rPr lang="en-US" dirty="0" smtClean="0"/>
              <a:t>Takaful	: </a:t>
            </a:r>
            <a:r>
              <a:rPr lang="en-US" dirty="0" err="1" smtClean="0"/>
              <a:t>Rs</a:t>
            </a:r>
            <a:r>
              <a:rPr lang="en-US" dirty="0"/>
              <a:t>. </a:t>
            </a:r>
            <a:r>
              <a:rPr lang="en-US" dirty="0" smtClean="0"/>
              <a:t>708 </a:t>
            </a:r>
            <a:r>
              <a:rPr lang="en-US" dirty="0"/>
              <a:t>million</a:t>
            </a:r>
          </a:p>
          <a:p>
            <a:pPr lvl="1" algn="just">
              <a:buFontTx/>
              <a:buChar char="-"/>
            </a:pPr>
            <a:r>
              <a:rPr lang="en-US" dirty="0"/>
              <a:t> General </a:t>
            </a:r>
            <a:r>
              <a:rPr lang="en-US" dirty="0" smtClean="0"/>
              <a:t>Takaful	: </a:t>
            </a:r>
            <a:r>
              <a:rPr lang="en-US" dirty="0" err="1" smtClean="0"/>
              <a:t>Rs</a:t>
            </a:r>
            <a:r>
              <a:rPr lang="en-US" dirty="0"/>
              <a:t>. 307 million</a:t>
            </a:r>
          </a:p>
          <a:p>
            <a:pPr lvl="1" algn="just">
              <a:buFontTx/>
              <a:buChar char="-"/>
            </a:pPr>
            <a:r>
              <a:rPr lang="en-US" dirty="0"/>
              <a:t> </a:t>
            </a:r>
            <a:r>
              <a:rPr lang="en-US" dirty="0" smtClean="0"/>
              <a:t>Total		: </a:t>
            </a:r>
            <a:r>
              <a:rPr lang="en-US" b="1" dirty="0" err="1" smtClean="0"/>
              <a:t>Rs</a:t>
            </a:r>
            <a:r>
              <a:rPr lang="en-US" b="1" dirty="0"/>
              <a:t>. </a:t>
            </a:r>
            <a:r>
              <a:rPr lang="en-US" b="1" dirty="0" smtClean="0"/>
              <a:t>1015 </a:t>
            </a:r>
            <a:r>
              <a:rPr lang="en-US" b="1" dirty="0"/>
              <a:t>million</a:t>
            </a:r>
          </a:p>
        </p:txBody>
      </p:sp>
      <p:pic>
        <p:nvPicPr>
          <p:cNvPr id="10249" name="Picture 2" descr="D:\4 November 2009\logo-signature-SECP_branch photos-fatwa-ceophoto\FINAL LOGOS 1 July\Qp-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2856" y="2004219"/>
            <a:ext cx="217328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3" descr="D:\4 November 2009\logo-signature-SECP_branch photos-fatwa-ceophoto\Pak-Qatar General Takaful with Tagl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733800"/>
            <a:ext cx="25146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Box 14"/>
          <p:cNvSpPr txBox="1">
            <a:spLocks noChangeArrowheads="1"/>
          </p:cNvSpPr>
          <p:nvPr/>
        </p:nvSpPr>
        <p:spPr bwMode="auto">
          <a:xfrm>
            <a:off x="685800" y="4191000"/>
            <a:ext cx="518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Pioneers of Family Takaful: </a:t>
            </a:r>
            <a:r>
              <a:rPr lang="en-US" dirty="0"/>
              <a:t>S.E.C.P. issued </a:t>
            </a:r>
            <a:endParaRPr lang="en-US" dirty="0" smtClean="0"/>
          </a:p>
          <a:p>
            <a:pPr algn="just"/>
            <a:r>
              <a:rPr lang="en-US" dirty="0" smtClean="0"/>
              <a:t>license </a:t>
            </a:r>
            <a:r>
              <a:rPr lang="en-US" dirty="0"/>
              <a:t>to Pak-Qatar Family Takaful for </a:t>
            </a:r>
            <a:endParaRPr lang="en-US" dirty="0" smtClean="0"/>
          </a:p>
          <a:p>
            <a:pPr algn="just"/>
            <a:r>
              <a:rPr lang="en-US" dirty="0" smtClean="0"/>
              <a:t>operations </a:t>
            </a:r>
            <a:r>
              <a:rPr lang="en-US" dirty="0"/>
              <a:t>on 16 August 2007</a:t>
            </a:r>
          </a:p>
        </p:txBody>
      </p:sp>
      <p:sp>
        <p:nvSpPr>
          <p:cNvPr id="10254" name="TextBox 16"/>
          <p:cNvSpPr txBox="1">
            <a:spLocks noChangeArrowheads="1"/>
          </p:cNvSpPr>
          <p:nvPr/>
        </p:nvSpPr>
        <p:spPr bwMode="auto">
          <a:xfrm>
            <a:off x="685800" y="5405438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/>
              <a:t>Pak-Qatar Family is the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fastest growing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/>
              <a:t>Family Takaful company in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Our Sponsors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5410200" cy="4830763"/>
          </a:xfrm>
        </p:spPr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1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Sponsors </a:t>
            </a:r>
            <a:r>
              <a:rPr lang="en-US" sz="2100" dirty="0">
                <a:latin typeface="Calibri" pitchFamily="34" charset="0"/>
                <a:cs typeface="Calibri" pitchFamily="34" charset="0"/>
              </a:rPr>
              <a:t>include</a:t>
            </a:r>
            <a:r>
              <a:rPr lang="en-US" sz="21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100" dirty="0" smtClean="0">
                <a:latin typeface="Calibri" pitchFamily="34" charset="0"/>
                <a:cs typeface="Calibri" pitchFamily="34" charset="0"/>
              </a:rPr>
              <a:t>some of the most prominent financial institutions from State of Qatar and Munich-based FWU AG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1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1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Pak-Qatar Takaful Sponsors include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Qatar Islamic Insurance Company (QIIC)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Qatar International Islamic Bank (QIIB)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Qatar Islamic Bank (QIB)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Qatar National Bank (QNB)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 err="1">
                <a:latin typeface="Calibri" pitchFamily="34" charset="0"/>
                <a:cs typeface="Calibri" pitchFamily="34" charset="0"/>
              </a:rPr>
              <a:t>Masraf</a:t>
            </a:r>
            <a:r>
              <a:rPr lang="en-US" sz="2100" dirty="0">
                <a:latin typeface="Calibri" pitchFamily="34" charset="0"/>
                <a:cs typeface="Calibri" pitchFamily="34" charset="0"/>
              </a:rPr>
              <a:t> Al </a:t>
            </a:r>
            <a:r>
              <a:rPr lang="en-US" sz="2100" dirty="0" err="1">
                <a:latin typeface="Calibri" pitchFamily="34" charset="0"/>
                <a:cs typeface="Calibri" pitchFamily="34" charset="0"/>
              </a:rPr>
              <a:t>Rayan</a:t>
            </a:r>
            <a:r>
              <a:rPr lang="en-US" sz="21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100" dirty="0" err="1">
                <a:latin typeface="Calibri" pitchFamily="34" charset="0"/>
                <a:cs typeface="Calibri" pitchFamily="34" charset="0"/>
              </a:rPr>
              <a:t>Amwal</a:t>
            </a:r>
            <a:r>
              <a:rPr lang="en-US" sz="2100" dirty="0">
                <a:latin typeface="Calibri" pitchFamily="34" charset="0"/>
                <a:cs typeface="Calibri" pitchFamily="34" charset="0"/>
              </a:rPr>
              <a:t> Group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>
                <a:latin typeface="Calibri" pitchFamily="34" charset="0"/>
                <a:cs typeface="Calibri" pitchFamily="34" charset="0"/>
              </a:rPr>
              <a:t>FWU AG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1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1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Total assets </a:t>
            </a:r>
            <a:r>
              <a:rPr lang="en-US" sz="2100" dirty="0" smtClean="0">
                <a:latin typeface="Calibri" pitchFamily="34" charset="0"/>
                <a:cs typeface="Calibri" pitchFamily="34" charset="0"/>
              </a:rPr>
              <a:t>under management of our top sponsors are more than US$26.12bn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/>
          </a:p>
        </p:txBody>
      </p:sp>
      <p:pic>
        <p:nvPicPr>
          <p:cNvPr id="11268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50843" y="1981200"/>
            <a:ext cx="191611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143000"/>
            <a:ext cx="182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733800"/>
            <a:ext cx="17160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5334000"/>
            <a:ext cx="19177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2362200"/>
            <a:ext cx="1073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86600" y="4597400"/>
            <a:ext cx="152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10500" y="3352800"/>
            <a:ext cx="876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2400" y="2743200"/>
            <a:ext cx="88392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b="1" dirty="0" smtClean="0">
                <a:solidFill>
                  <a:schemeClr val="accent2"/>
                </a:solidFill>
              </a:rPr>
              <a:t/>
            </a:r>
            <a:br>
              <a:rPr lang="en-US" sz="3600" b="1" dirty="0" smtClean="0">
                <a:solidFill>
                  <a:schemeClr val="accent2"/>
                </a:solidFill>
              </a:rPr>
            </a:br>
            <a:r>
              <a:rPr lang="en-US" sz="3100" dirty="0" smtClean="0">
                <a:solidFill>
                  <a:schemeClr val="bg2">
                    <a:lumMod val="50000"/>
                  </a:schemeClr>
                </a:solidFill>
              </a:rPr>
              <a:t>Financial </a:t>
            </a:r>
            <a:r>
              <a:rPr lang="en-US" sz="3100" dirty="0">
                <a:solidFill>
                  <a:schemeClr val="bg2">
                    <a:lumMod val="50000"/>
                  </a:schemeClr>
                </a:solidFill>
              </a:rPr>
              <a:t>Strength Rating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95300" y="3886200"/>
            <a:ext cx="8153400" cy="2209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In 2011, JCR-VIS Credit Rating Co. assigned Pak-Qatar Family Takaful a rating of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A-”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(Positive Outlook). 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dirty="0">
                <a:latin typeface="Calibri" pitchFamily="34" charset="0"/>
                <a:cs typeface="Calibri" pitchFamily="34" charset="0"/>
              </a:rPr>
              <a:t>For Pak-Qatar General Takaful, it is 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“BBB+”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(Stable Outlook). 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 eaLnBrk="1" hangingPunct="1">
              <a:buNone/>
            </a:pPr>
            <a:endParaRPr lang="en-US" sz="2400" dirty="0" smtClean="0"/>
          </a:p>
          <a:p>
            <a:pPr algn="just"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0"/>
            <a:ext cx="8839200" cy="114300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3600" b="1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sz="3600" b="1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Shari’ah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Advisory Board</a:t>
            </a:r>
          </a:p>
        </p:txBody>
      </p:sp>
      <p:sp>
        <p:nvSpPr>
          <p:cNvPr id="13317" name="Content Placeholder 2"/>
          <p:cNvSpPr txBox="1">
            <a:spLocks/>
          </p:cNvSpPr>
          <p:nvPr/>
        </p:nvSpPr>
        <p:spPr bwMode="auto">
          <a:xfrm>
            <a:off x="609600" y="1219200"/>
            <a:ext cx="8382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000" b="1" dirty="0">
                <a:latin typeface="Calibri" pitchFamily="34" charset="0"/>
              </a:rPr>
              <a:t>Justice (R) Mufti Muhammad </a:t>
            </a:r>
            <a:r>
              <a:rPr lang="en-US" sz="2000" b="1" dirty="0" err="1">
                <a:latin typeface="Calibri" pitchFamily="34" charset="0"/>
              </a:rPr>
              <a:t>Taqi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Usmani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</a:rPr>
              <a:t>– Chairman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000" b="1" dirty="0">
                <a:latin typeface="Calibri" pitchFamily="34" charset="0"/>
              </a:rPr>
              <a:t>Mufti </a:t>
            </a:r>
            <a:r>
              <a:rPr lang="en-US" sz="2000" b="1" dirty="0" err="1">
                <a:latin typeface="Calibri" pitchFamily="34" charset="0"/>
              </a:rPr>
              <a:t>Ismatullah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– Member</a:t>
            </a:r>
            <a:endParaRPr lang="en-US" sz="2000" dirty="0">
              <a:latin typeface="Calibri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000" b="1" dirty="0" smtClean="0">
                <a:latin typeface="Calibri" pitchFamily="34" charset="0"/>
              </a:rPr>
              <a:t>Mufti </a:t>
            </a:r>
            <a:r>
              <a:rPr lang="en-US" sz="2000" b="1" dirty="0" err="1">
                <a:latin typeface="Calibri" pitchFamily="34" charset="0"/>
              </a:rPr>
              <a:t>Hassaan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Kaleem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– Member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000" b="1" dirty="0" smtClean="0">
                <a:latin typeface="Calibri" pitchFamily="34" charset="0"/>
              </a:rPr>
              <a:t>Mufti </a:t>
            </a:r>
            <a:r>
              <a:rPr lang="en-US" sz="2000" b="1" dirty="0" err="1" smtClean="0">
                <a:latin typeface="Calibri" pitchFamily="34" charset="0"/>
              </a:rPr>
              <a:t>Zubair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 err="1" smtClean="0">
                <a:latin typeface="Calibri" pitchFamily="34" charset="0"/>
              </a:rPr>
              <a:t>Usmani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– Member 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848600" cy="6096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Branch</a:t>
            </a:r>
            <a:r>
              <a:rPr lang="en-US" dirty="0" smtClean="0"/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Network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93452651"/>
              </p:ext>
            </p:extLst>
          </p:nvPr>
        </p:nvGraphicFramePr>
        <p:xfrm>
          <a:off x="685800" y="990600"/>
          <a:ext cx="2362200" cy="49344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2200"/>
              </a:tblGrid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ea typeface="+mj-ea"/>
                          <a:cs typeface="+mj-cs"/>
                        </a:rPr>
                        <a:t>Family</a:t>
                      </a:r>
                      <a:r>
                        <a:rPr lang="en-US" sz="2000" b="1" kern="1200" dirty="0" smtClean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Branches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HO Karachi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Lahore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Islamabad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Rawalpindi</a:t>
                      </a: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Faisalabad</a:t>
                      </a: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Quetta</a:t>
                      </a: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Peshawar</a:t>
                      </a: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Multan</a:t>
                      </a: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Hyderabad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Khairpur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Moro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Rahim </a:t>
                      </a:r>
                      <a:r>
                        <a:rPr lang="en-US" sz="1600" u="none" strike="noStrike" dirty="0" err="1">
                          <a:effectLst/>
                        </a:rPr>
                        <a:t>Yar</a:t>
                      </a:r>
                      <a:r>
                        <a:rPr lang="en-US" sz="1600" u="none" strike="noStrike" dirty="0">
                          <a:effectLst/>
                        </a:rPr>
                        <a:t> Khan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Gujrat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Gujranwala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Sialkot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Jehlum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Jhang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6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Kotli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5430738"/>
              </p:ext>
            </p:extLst>
          </p:nvPr>
        </p:nvGraphicFramePr>
        <p:xfrm>
          <a:off x="6019800" y="990600"/>
          <a:ext cx="2362200" cy="2594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22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ea typeface="+mj-ea"/>
                          <a:cs typeface="+mj-cs"/>
                        </a:rPr>
                        <a:t>General</a:t>
                      </a:r>
                      <a:r>
                        <a:rPr lang="en-US" sz="2000" b="0" kern="1200" dirty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Branches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 Karachi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Lahore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Rawalpindi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Faisalabad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Peshawar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Multan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Rahim </a:t>
                      </a:r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Yar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Khan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Gujranwala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Sialkot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2636735"/>
              </p:ext>
            </p:extLst>
          </p:nvPr>
        </p:nvGraphicFramePr>
        <p:xfrm>
          <a:off x="3124200" y="1295400"/>
          <a:ext cx="2667000" cy="2087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7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j-cs"/>
                        </a:rPr>
                        <a:t>Family</a:t>
                      </a:r>
                      <a:r>
                        <a:rPr lang="en-US" sz="20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ea typeface="+mj-ea"/>
                          <a:cs typeface="+mj-cs"/>
                        </a:rPr>
                        <a:t> Sub-branches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Khipro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Khanpur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Sargodha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Chishtian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Dera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Ghazi Khan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Toba </a:t>
                      </a:r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Singh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Mardan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308543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Pak-Qatar is </a:t>
            </a:r>
            <a:r>
              <a:rPr lang="en-US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in partnership with top banks in Pakistan, and has </a:t>
            </a:r>
            <a:r>
              <a:rPr lang="en-US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established partnerships </a:t>
            </a:r>
            <a:r>
              <a:rPr lang="en-US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with </a:t>
            </a:r>
            <a:r>
              <a:rPr lang="en-US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many banks for distribution of Takaful products.</a:t>
            </a:r>
          </a:p>
          <a:p>
            <a:endParaRPr lang="en-US" dirty="0" smtClean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Standard </a:t>
            </a:r>
            <a:r>
              <a:rPr lang="en-US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Chartered Bank, </a:t>
            </a:r>
            <a:endParaRPr lang="en-US" sz="2000" b="1" dirty="0" smtClean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Bank </a:t>
            </a:r>
            <a:r>
              <a:rPr lang="en-US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Al-Baraka</a:t>
            </a:r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lvl="1"/>
            <a:r>
              <a:rPr lang="en-US" sz="2000" b="1" dirty="0" err="1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Burj</a:t>
            </a:r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Bank</a:t>
            </a:r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lvl="1"/>
            <a:r>
              <a:rPr lang="en-US" sz="2000" b="1" dirty="0" err="1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Faysal</a:t>
            </a:r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Bank </a:t>
            </a:r>
            <a:endParaRPr lang="en-US" sz="2000" b="1" dirty="0" smtClean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MCB Bank</a:t>
            </a:r>
          </a:p>
          <a:p>
            <a:pPr lvl="1"/>
            <a:r>
              <a:rPr lang="en-US" sz="2000" b="1" dirty="0" smtClean="0">
                <a:solidFill>
                  <a:schemeClr val="dk1"/>
                </a:solidFill>
                <a:latin typeface="Calibri" pitchFamily="34" charset="0"/>
                <a:ea typeface="+mj-ea"/>
                <a:cs typeface="Calibri" pitchFamily="34" charset="0"/>
              </a:rPr>
              <a:t>Emirates Global</a:t>
            </a:r>
            <a:endParaRPr lang="en-US" sz="20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995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848600" cy="1219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Recent</a:t>
            </a:r>
            <a:r>
              <a:rPr lang="en-US" dirty="0" smtClean="0"/>
              <a:t>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4049042"/>
              </p:ext>
            </p:extLst>
          </p:nvPr>
        </p:nvGraphicFramePr>
        <p:xfrm>
          <a:off x="990600" y="2209800"/>
          <a:ext cx="7162800" cy="2585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3072"/>
                <a:gridCol w="1538356"/>
                <a:gridCol w="1538356"/>
                <a:gridCol w="1253016"/>
              </a:tblGrid>
              <a:tr h="69305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Gross Contribution </a:t>
                      </a:r>
                      <a:r>
                        <a:rPr lang="en-US" sz="1100" b="1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Gross Contribution </a:t>
                      </a:r>
                      <a:r>
                        <a:rPr lang="en-US" sz="1100" b="1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Percentage </a:t>
                      </a:r>
                      <a:r>
                        <a:rPr lang="en-US" sz="11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Increase</a:t>
                      </a: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</a:tr>
              <a:tr h="83094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Pak-Qatar</a:t>
                      </a:r>
                      <a:r>
                        <a:rPr lang="en-US" sz="17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7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Family</a:t>
                      </a:r>
                      <a:r>
                        <a:rPr lang="en-US" sz="17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7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Takaful</a:t>
                      </a:r>
                    </a:p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1,866,211,783</a:t>
                      </a:r>
                    </a:p>
                    <a:p>
                      <a:pPr algn="ctr" rtl="0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1,044,475,621</a:t>
                      </a:r>
                    </a:p>
                    <a:p>
                      <a:pPr algn="ctr" rtl="0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79</a:t>
                      </a:r>
                      <a:r>
                        <a:rPr lang="en-US" sz="180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</a:t>
                      </a:r>
                    </a:p>
                    <a:p>
                      <a:pPr algn="ctr" rtl="0" fontAlgn="b"/>
                      <a:endParaRPr lang="en-US" sz="18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</a:tr>
              <a:tr h="10610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Pak-Qatar</a:t>
                      </a:r>
                      <a:r>
                        <a:rPr lang="en-US" sz="170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1700" b="1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General</a:t>
                      </a:r>
                      <a:r>
                        <a:rPr lang="en-US" sz="170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en-US" sz="17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Takaful</a:t>
                      </a:r>
                    </a:p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330,471,929</a:t>
                      </a:r>
                    </a:p>
                    <a:p>
                      <a:pPr algn="ctr" rtl="0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217,182,324</a:t>
                      </a:r>
                    </a:p>
                    <a:p>
                      <a:pPr algn="ctr" rtl="0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52.20</a:t>
                      </a:r>
                      <a:r>
                        <a:rPr lang="en-US" sz="180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</a:t>
                      </a:r>
                    </a:p>
                    <a:p>
                      <a:pPr algn="ctr" rtl="0" fontAlgn="b"/>
                      <a:endParaRPr lang="en-US" sz="18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158" marR="9158" marT="915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66876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>
          <a:xfrm>
            <a:off x="34925" y="6629400"/>
            <a:ext cx="7889875" cy="176213"/>
          </a:xfrm>
          <a:prstGeom prst="snip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1295400"/>
            <a:ext cx="8686800" cy="25146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Jazaakum Allahu Khairan</a:t>
            </a:r>
            <a:br>
              <a:rPr lang="en-US" dirty="0" smtClean="0"/>
            </a:br>
            <a:r>
              <a:rPr lang="en-US" sz="3600" dirty="0" smtClean="0"/>
              <a:t>May Allah Reward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  <a:hlinkClick r:id="rId2"/>
              </a:rPr>
              <a:t>p.ahmed@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pakqatar.com.pk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  <a:hlinkClick r:id="rId4"/>
              </a:rPr>
              <a:t>www.pakqatar.com.pk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65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Flow of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>
              <a:lnSpc>
                <a:spcPct val="150000"/>
              </a:lnSpc>
            </a:pPr>
            <a:r>
              <a:rPr lang="en-US" b="1" dirty="0" smtClean="0"/>
              <a:t>Risk Mitigation from Shari’ah Perspective</a:t>
            </a:r>
            <a:endParaRPr lang="en-US" b="1" dirty="0"/>
          </a:p>
          <a:p>
            <a:pPr lvl="1" rtl="0"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 smtClean="0"/>
              <a:t>Global and National development of Takaful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 lvl="0" rtl="0">
              <a:lnSpc>
                <a:spcPct val="150000"/>
              </a:lnSpc>
            </a:pPr>
            <a:r>
              <a:rPr lang="en-US" b="1" dirty="0" smtClean="0"/>
              <a:t>How does Takaful Function?</a:t>
            </a:r>
          </a:p>
          <a:p>
            <a:pPr lvl="0" rtl="0">
              <a:lnSpc>
                <a:spcPct val="150000"/>
              </a:lnSpc>
            </a:pPr>
            <a:endParaRPr lang="en-US" b="1" dirty="0" smtClean="0"/>
          </a:p>
          <a:p>
            <a:pPr lvl="0" rtl="0">
              <a:lnSpc>
                <a:spcPct val="150000"/>
              </a:lnSpc>
            </a:pPr>
            <a:r>
              <a:rPr lang="en-US" b="1" dirty="0" smtClean="0"/>
              <a:t>Regulatory Framework in Pakistan</a:t>
            </a:r>
            <a:endParaRPr lang="en-US" b="1" dirty="0"/>
          </a:p>
          <a:p>
            <a:pPr lvl="1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07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1"/>
            <a:ext cx="9144000" cy="2585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343401"/>
            <a:ext cx="9144000" cy="2585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4554" y="457200"/>
            <a:ext cx="2971800" cy="762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 </a:t>
            </a:r>
            <a:r>
              <a:rPr lang="en-US" sz="3600" dirty="0" smtClean="0"/>
              <a:t>Thank </a:t>
            </a:r>
            <a:r>
              <a:rPr lang="en-US" sz="3600" dirty="0" smtClean="0"/>
              <a:t>You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5713" y="4114800"/>
            <a:ext cx="3807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HALAL RESEARCH COUNCIL</a:t>
            </a:r>
            <a:endParaRPr lang="en-US" sz="2000" b="1" dirty="0" smtClean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724401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Head Office: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192- Ahmad Block, New Garden Town , Lahore, Pakistan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Ph: +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92 42 35913096-8 , Fax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+92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42 35913056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E-mail : </a:t>
            </a:r>
            <a:r>
              <a:rPr lang="en-US" u="sng" dirty="0" smtClean="0">
                <a:latin typeface="Arial" pitchFamily="34" charset="0"/>
                <a:cs typeface="Arial" pitchFamily="34" charset="0"/>
                <a:hlinkClick r:id="rId2"/>
              </a:rPr>
              <a:t>info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/>
              </a:rPr>
              <a:t>@halalrc.org</a:t>
            </a:r>
            <a:r>
              <a:rPr lang="en-US" dirty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smtClean="0">
                <a:latin typeface="Arial" pitchFamily="34" charset="0"/>
                <a:cs typeface="Arial" pitchFamily="34" charset="0"/>
                <a:hlinkClick r:id="rId3"/>
              </a:rPr>
              <a:t>www.</a:t>
            </a:r>
            <a:r>
              <a:rPr lang="en-US" b="1" dirty="0">
                <a:latin typeface="Arial" pitchFamily="34" charset="0"/>
                <a:cs typeface="Arial" pitchFamily="34" charset="0"/>
                <a:hlinkClick r:id="rId3"/>
              </a:rPr>
              <a:t>halalrc.org</a:t>
            </a:r>
          </a:p>
          <a:p>
            <a:pPr algn="ctr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6585" y="1143000"/>
            <a:ext cx="2131321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-42204"/>
            <a:ext cx="9144000" cy="690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438401"/>
            <a:ext cx="6705600" cy="1600199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Risk Mitigation from Shari’ah Perspective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  Risk </a:t>
            </a:r>
            <a:r>
              <a:rPr lang="en-US" sz="3200" b="1" dirty="0"/>
              <a:t>Mitigation from </a:t>
            </a:r>
            <a:r>
              <a:rPr lang="en-US" sz="3200" b="1" dirty="0" smtClean="0"/>
              <a:t>Shari’ah </a:t>
            </a:r>
            <a:r>
              <a:rPr lang="en-US" sz="3200" b="1" dirty="0"/>
              <a:t>Perspective</a:t>
            </a:r>
            <a:endParaRPr lang="en-US" sz="3200" b="1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0051334"/>
              </p:ext>
            </p:extLst>
          </p:nvPr>
        </p:nvGraphicFramePr>
        <p:xfrm>
          <a:off x="609600" y="1600200"/>
          <a:ext cx="79248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1391838014"/>
              </p:ext>
            </p:extLst>
          </p:nvPr>
        </p:nvGraphicFramePr>
        <p:xfrm>
          <a:off x="685800" y="3296483"/>
          <a:ext cx="7848600" cy="3139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xmlns="" val="128907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Risk Mitigation in Islam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6506597"/>
              </p:ext>
            </p:extLst>
          </p:nvPr>
        </p:nvGraphicFramePr>
        <p:xfrm>
          <a:off x="609600" y="1600200"/>
          <a:ext cx="7924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4102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Shari’ah </a:t>
            </a:r>
            <a:r>
              <a:rPr lang="en-US" dirty="0" smtClean="0"/>
              <a:t>Ruling</a:t>
            </a:r>
            <a:r>
              <a:rPr lang="en-US" b="1" dirty="0" smtClean="0"/>
              <a:t> on Conventional Insurance</a:t>
            </a: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1143000" y="1981200"/>
            <a:ext cx="2362200" cy="1828800"/>
          </a:xfrm>
          <a:prstGeom prst="round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181600" y="1981200"/>
            <a:ext cx="2362200" cy="1828800"/>
          </a:xfrm>
          <a:prstGeom prst="round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1219200" y="2362200"/>
            <a:ext cx="2133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C</a:t>
            </a:r>
            <a:r>
              <a:rPr lang="en-US" sz="2800" dirty="0" smtClean="0">
                <a:solidFill>
                  <a:schemeClr val="bg1"/>
                </a:solidFill>
                <a:latin typeface="Calibri" pitchFamily="34" charset="0"/>
              </a:rPr>
              <a:t>oncept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of Insurance?</a:t>
            </a:r>
          </a:p>
        </p:txBody>
      </p:sp>
      <p:sp>
        <p:nvSpPr>
          <p:cNvPr id="15366" name="TextBox 7"/>
          <p:cNvSpPr txBox="1">
            <a:spLocks noChangeArrowheads="1"/>
          </p:cNvSpPr>
          <p:nvPr/>
        </p:nvSpPr>
        <p:spPr bwMode="auto">
          <a:xfrm>
            <a:off x="5334000" y="2362200"/>
            <a:ext cx="2133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C</a:t>
            </a:r>
            <a:r>
              <a:rPr lang="en-US" sz="2800" dirty="0" smtClean="0">
                <a:solidFill>
                  <a:schemeClr val="bg1"/>
                </a:solidFill>
                <a:latin typeface="Calibri" pitchFamily="34" charset="0"/>
              </a:rPr>
              <a:t>ontent </a:t>
            </a: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of Insurance?</a:t>
            </a: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3810000" y="1752600"/>
            <a:ext cx="11430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3800">
                <a:latin typeface="Calibri" pitchFamily="34" charset="0"/>
              </a:rPr>
              <a:t>?</a:t>
            </a:r>
          </a:p>
        </p:txBody>
      </p:sp>
      <p:sp>
        <p:nvSpPr>
          <p:cNvPr id="10" name="Snip Diagonal Corner Rectangle 9"/>
          <p:cNvSpPr/>
          <p:nvPr/>
        </p:nvSpPr>
        <p:spPr>
          <a:xfrm>
            <a:off x="685800" y="4343400"/>
            <a:ext cx="7467600" cy="17526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9" name="TextBox 10"/>
          <p:cNvSpPr txBox="1">
            <a:spLocks noChangeArrowheads="1"/>
          </p:cNvSpPr>
          <p:nvPr/>
        </p:nvSpPr>
        <p:spPr bwMode="auto">
          <a:xfrm>
            <a:off x="762000" y="4591050"/>
            <a:ext cx="731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Calibri" pitchFamily="34" charset="0"/>
              </a:rPr>
              <a:t>Shari’ah </a:t>
            </a:r>
            <a:r>
              <a:rPr lang="en-US" sz="2400" dirty="0">
                <a:latin typeface="Calibri" pitchFamily="34" charset="0"/>
              </a:rPr>
              <a:t>has no objections as to the concept or objectives of insurance ; it </a:t>
            </a:r>
            <a:r>
              <a:rPr lang="en-US" sz="2400" i="1" dirty="0">
                <a:latin typeface="Calibri" pitchFamily="34" charset="0"/>
              </a:rPr>
              <a:t>only</a:t>
            </a:r>
            <a:r>
              <a:rPr lang="en-US" sz="2400" dirty="0">
                <a:latin typeface="Calibri" pitchFamily="34" charset="0"/>
              </a:rPr>
              <a:t> has reservations with the way it </a:t>
            </a:r>
            <a:r>
              <a:rPr lang="en-US" sz="2400" dirty="0" smtClean="0">
                <a:latin typeface="Calibri" pitchFamily="34" charset="0"/>
              </a:rPr>
              <a:t>is carried out i.e. the process of insurance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1" name="Snip Diagonal Corner Rectangle 10"/>
          <p:cNvSpPr/>
          <p:nvPr/>
        </p:nvSpPr>
        <p:spPr>
          <a:xfrm>
            <a:off x="22225" y="6629400"/>
            <a:ext cx="9109075" cy="176213"/>
          </a:xfrm>
          <a:prstGeom prst="snip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45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Allowed?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924800" cy="4648200"/>
          </a:xfrm>
        </p:spPr>
        <p:txBody>
          <a:bodyPr>
            <a:normAutofit/>
          </a:bodyPr>
          <a:lstStyle/>
          <a:p>
            <a:r>
              <a:rPr lang="en-US" b="1" dirty="0" smtClean="0"/>
              <a:t>Risk Transfer without Consideration (premium)</a:t>
            </a:r>
          </a:p>
          <a:p>
            <a:endParaRPr lang="en-US" b="1" dirty="0"/>
          </a:p>
          <a:p>
            <a:r>
              <a:rPr lang="en-US" b="1" dirty="0" smtClean="0"/>
              <a:t>Risk Sharing between Participants</a:t>
            </a:r>
          </a:p>
          <a:p>
            <a:pPr lvl="1"/>
            <a:r>
              <a:rPr lang="en-US" i="1" dirty="0" smtClean="0"/>
              <a:t>Basis of Contract:</a:t>
            </a:r>
            <a:r>
              <a:rPr lang="en-US" dirty="0" smtClean="0"/>
              <a:t> </a:t>
            </a:r>
            <a:r>
              <a:rPr lang="en-US" dirty="0" err="1" smtClean="0"/>
              <a:t>Taburru</a:t>
            </a:r>
            <a:r>
              <a:rPr lang="en-US" dirty="0" smtClean="0"/>
              <a:t> i.e. unilateral non-commutative </a:t>
            </a:r>
          </a:p>
          <a:p>
            <a:pPr lvl="1"/>
            <a:r>
              <a:rPr lang="en-US" dirty="0" smtClean="0"/>
              <a:t>Takaful Operator has no ownership claim on the contributions (premiums) paid by the participants</a:t>
            </a:r>
          </a:p>
          <a:p>
            <a:pPr lvl="1"/>
            <a:r>
              <a:rPr lang="en-US" dirty="0" smtClean="0"/>
              <a:t>The Participants lose ownerships rights once the contribution is paid on the basis of </a:t>
            </a:r>
            <a:r>
              <a:rPr lang="en-US" dirty="0" err="1" smtClean="0"/>
              <a:t>Taburru</a:t>
            </a:r>
            <a:endParaRPr lang="en-US" dirty="0" smtClean="0"/>
          </a:p>
          <a:p>
            <a:pPr lvl="1"/>
            <a:r>
              <a:rPr lang="en-US" dirty="0" smtClean="0"/>
              <a:t>The contribution becomes the property of the </a:t>
            </a:r>
            <a:r>
              <a:rPr lang="en-US" dirty="0" err="1" smtClean="0"/>
              <a:t>Waqf</a:t>
            </a:r>
            <a:endParaRPr lang="en-US" dirty="0" smtClean="0"/>
          </a:p>
          <a:p>
            <a:pPr lvl="1"/>
            <a:r>
              <a:rPr lang="en-US" dirty="0" err="1" smtClean="0"/>
              <a:t>Waqf</a:t>
            </a:r>
            <a:r>
              <a:rPr lang="en-US" dirty="0" smtClean="0"/>
              <a:t> is owned by Allah Almighty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9600" y="4572000"/>
            <a:ext cx="78486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What is not Allowed?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62000" y="5105400"/>
            <a:ext cx="7924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33400" y="5105400"/>
            <a:ext cx="7924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just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Risk Transfer Against Fixed Consideration (premiums)</a:t>
            </a:r>
          </a:p>
          <a:p>
            <a:pPr lvl="1"/>
            <a:r>
              <a:rPr lang="en-US" i="1" dirty="0" smtClean="0"/>
              <a:t>Basis of Contract: </a:t>
            </a:r>
            <a:r>
              <a:rPr lang="en-US" dirty="0" err="1" smtClean="0"/>
              <a:t>Muawaza</a:t>
            </a:r>
            <a:r>
              <a:rPr lang="en-US" dirty="0" smtClean="0"/>
              <a:t> i.e. bi-lateral sales &amp; purchase</a:t>
            </a:r>
          </a:p>
          <a:p>
            <a:pPr lvl="1"/>
            <a:r>
              <a:rPr lang="en-US" i="1" dirty="0" smtClean="0"/>
              <a:t>Reason: </a:t>
            </a:r>
            <a:r>
              <a:rPr lang="en-US" dirty="0" smtClean="0"/>
              <a:t>Such a contract involves </a:t>
            </a:r>
            <a:r>
              <a:rPr lang="en-US" dirty="0" err="1" smtClean="0"/>
              <a:t>Riba</a:t>
            </a:r>
            <a:r>
              <a:rPr lang="en-US" dirty="0" smtClean="0"/>
              <a:t>, </a:t>
            </a:r>
            <a:r>
              <a:rPr lang="en-US" dirty="0" err="1" smtClean="0"/>
              <a:t>Gharar</a:t>
            </a:r>
            <a:r>
              <a:rPr lang="en-US" dirty="0" smtClean="0"/>
              <a:t>, &amp; </a:t>
            </a:r>
            <a:r>
              <a:rPr lang="en-US" dirty="0" err="1" smtClean="0"/>
              <a:t>Qimar</a:t>
            </a:r>
            <a:r>
              <a:rPr lang="en-US" dirty="0" smtClean="0"/>
              <a:t>/</a:t>
            </a:r>
            <a:r>
              <a:rPr lang="en-US" dirty="0" err="1" smtClean="0"/>
              <a:t>Maysir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00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Global and National development 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 Takaful</a:t>
            </a:r>
            <a:b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945</TotalTime>
  <Words>1513</Words>
  <Application>Microsoft Office PowerPoint</Application>
  <PresentationFormat>On-screen Show (4:3)</PresentationFormat>
  <Paragraphs>318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Austin</vt:lpstr>
      <vt:lpstr>Slide 1</vt:lpstr>
      <vt:lpstr>Slide 2</vt:lpstr>
      <vt:lpstr>Flow of Presentation</vt:lpstr>
      <vt:lpstr> Risk Mitigation from Shari’ah Perspective </vt:lpstr>
      <vt:lpstr>  Risk Mitigation from Shari’ah Perspective</vt:lpstr>
      <vt:lpstr>Risk Mitigation in Islam</vt:lpstr>
      <vt:lpstr>Shari’ah Ruling on Conventional Insurance</vt:lpstr>
      <vt:lpstr>What is Allowed?</vt:lpstr>
      <vt:lpstr>Global and National development  of Takaful </vt:lpstr>
      <vt:lpstr>Origin of Modern Takaful</vt:lpstr>
      <vt:lpstr>Need for Takaful was felt after the development of Islamic Banking</vt:lpstr>
      <vt:lpstr>Development of Takaful Industry</vt:lpstr>
      <vt:lpstr>Worldwide Takaful Developments &amp; Growth</vt:lpstr>
      <vt:lpstr>Re-Takaful Worldwide</vt:lpstr>
      <vt:lpstr>History of Takaful in Pakistan</vt:lpstr>
      <vt:lpstr>Takaful Operational Model</vt:lpstr>
      <vt:lpstr>Takaful Arrangements can be broadly divided into the following two categories: </vt:lpstr>
      <vt:lpstr>Three Operational Models</vt:lpstr>
      <vt:lpstr>How does it Function? Waqf Pool</vt:lpstr>
      <vt:lpstr>How does it Function? Family Takaful</vt:lpstr>
      <vt:lpstr> Takaful Funds</vt:lpstr>
      <vt:lpstr>Surplus Distribution</vt:lpstr>
      <vt:lpstr> Pak-Qatar Takaful Group</vt:lpstr>
      <vt:lpstr>Our Sponsors</vt:lpstr>
      <vt:lpstr> Financial Strength Rating</vt:lpstr>
      <vt:lpstr>Branch Network</vt:lpstr>
      <vt:lpstr>Alternative Distribution</vt:lpstr>
      <vt:lpstr> Recent Performance</vt:lpstr>
      <vt:lpstr>Jazaakum Allahu Khairan May Allah Reward you  p.ahmed@pakqatar.com.pk www.pakqatar.com.pk </vt:lpstr>
      <vt:lpstr>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of Presentation</dc:title>
  <dc:creator>farhan noor</dc:creator>
  <cp:lastModifiedBy>Windows User</cp:lastModifiedBy>
  <cp:revision>104</cp:revision>
  <dcterms:created xsi:type="dcterms:W3CDTF">2006-08-16T00:00:00Z</dcterms:created>
  <dcterms:modified xsi:type="dcterms:W3CDTF">2012-02-01T08:28:21Z</dcterms:modified>
</cp:coreProperties>
</file>